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entury Gothic" panose="020B0502020202020204" pitchFamily="34" charset="0"/>
      <p:regular r:id="rId68"/>
      <p:bold r:id="rId69"/>
      <p:italic r:id="rId70"/>
      <p:boldItalic r:id="rId71"/>
    </p:embeddedFont>
    <p:embeddedFont>
      <p:font typeface="Palatino Linotype" panose="02040502050505030304" pitchFamily="18" charset="0"/>
      <p:regular r:id="rId72"/>
      <p:bold r:id="rId73"/>
      <p:italic r:id="rId74"/>
      <p:boldItalic r:id="rId75"/>
    </p:embeddedFont>
    <p:embeddedFont>
      <p:font typeface="Roboto" panose="020B060402020202020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CDFD2E-BAD1-4CB5-946D-FF68822002CF}">
  <a:tblStyle styleId="{64CDFD2E-BAD1-4CB5-946D-FF68822002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67"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rxiv.org/ftp/arxiv/papers/1803/1803.03428.pd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rxiv.org/ftp/arxiv/papers/1803/1803.03428.pd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rxiv.org/ftp/arxiv/papers/1803/1803.03428.pdf"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ftp/arxiv/papers/1803/1803.03428.pdf"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s229.stanford.edu/proj2016spr/report/059.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160" name="Google Shape;16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1b978ad57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1b978ad57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Char char="●"/>
            </a:pPr>
            <a:r>
              <a:rPr lang="en-US" sz="1100"/>
              <a:t>We searched for data labelled by political leaning (left, center, right) at the article level; had little luck</a:t>
            </a:r>
            <a:endParaRPr sz="1100"/>
          </a:p>
          <a:p>
            <a:pPr marL="457200" lvl="0" indent="-298450" algn="l" rtl="0">
              <a:spcBef>
                <a:spcPts val="0"/>
              </a:spcBef>
              <a:spcAft>
                <a:spcPts val="0"/>
              </a:spcAft>
              <a:buSzPts val="1100"/>
              <a:buChar char="●"/>
            </a:pPr>
            <a:r>
              <a:rPr lang="en-US" sz="1100"/>
              <a:t>Came across competition on PAN where goal is to predict if a news article is hyperpartisan</a:t>
            </a:r>
            <a:endParaRPr sz="1100"/>
          </a:p>
          <a:p>
            <a:pPr marL="457200" lvl="0" indent="-298450" algn="l" rtl="0">
              <a:spcBef>
                <a:spcPts val="0"/>
              </a:spcBef>
              <a:spcAft>
                <a:spcPts val="0"/>
              </a:spcAft>
              <a:buSzPts val="1100"/>
              <a:buChar char="●"/>
            </a:pPr>
            <a:r>
              <a:rPr lang="en-US" sz="1100"/>
              <a:t>Competition had 2 datasets</a:t>
            </a:r>
            <a:endParaRPr sz="1100"/>
          </a:p>
          <a:p>
            <a:pPr marL="457200" lvl="0" indent="-298450" algn="l" rtl="0">
              <a:spcBef>
                <a:spcPts val="0"/>
              </a:spcBef>
              <a:spcAft>
                <a:spcPts val="0"/>
              </a:spcAft>
              <a:buSzPts val="1100"/>
              <a:buChar char="●"/>
            </a:pPr>
            <a:r>
              <a:rPr lang="en-US" sz="1100"/>
              <a:t>First consisted of 645 articles</a:t>
            </a:r>
            <a:endParaRPr sz="1100"/>
          </a:p>
          <a:p>
            <a:pPr marL="914400" lvl="1" indent="-298450" algn="l" rtl="0">
              <a:spcBef>
                <a:spcPts val="0"/>
              </a:spcBef>
              <a:spcAft>
                <a:spcPts val="0"/>
              </a:spcAft>
              <a:buSzPts val="1100"/>
              <a:buChar char="○"/>
            </a:pPr>
            <a:r>
              <a:rPr lang="en-US" sz="1100"/>
              <a:t>Hyperpartisan article labels (not leaning)</a:t>
            </a:r>
            <a:endParaRPr sz="1100"/>
          </a:p>
          <a:p>
            <a:pPr marL="914400" lvl="1" indent="-298450" algn="l" rtl="0">
              <a:spcBef>
                <a:spcPts val="0"/>
              </a:spcBef>
              <a:spcAft>
                <a:spcPts val="0"/>
              </a:spcAft>
              <a:buSzPts val="1100"/>
              <a:buChar char="○"/>
            </a:pPr>
            <a:r>
              <a:rPr lang="en-US" sz="1100"/>
              <a:t>Labels obtained through crowdsourcing (not us)</a:t>
            </a:r>
            <a:endParaRPr sz="1100"/>
          </a:p>
          <a:p>
            <a:pPr marL="914400" lvl="1" indent="-298450" algn="l" rtl="0">
              <a:spcBef>
                <a:spcPts val="0"/>
              </a:spcBef>
              <a:spcAft>
                <a:spcPts val="0"/>
              </a:spcAft>
              <a:buClr>
                <a:schemeClr val="dk1"/>
              </a:buClr>
              <a:buSzPts val="1100"/>
              <a:buChar char="○"/>
            </a:pPr>
            <a:r>
              <a:rPr lang="en-US" sz="1100"/>
              <a:t>The 5 of us further labeled data to five point scale for leaning (left to right)</a:t>
            </a:r>
            <a:endParaRPr sz="1100"/>
          </a:p>
          <a:p>
            <a:pPr marL="914400" lvl="1" indent="-298450" algn="l" rtl="0">
              <a:spcBef>
                <a:spcPts val="0"/>
              </a:spcBef>
              <a:spcAft>
                <a:spcPts val="0"/>
              </a:spcAft>
              <a:buSzPts val="1100"/>
              <a:buChar char="○"/>
            </a:pPr>
            <a:r>
              <a:rPr lang="en-US" sz="1100"/>
              <a:t>Both crowdsource and our own ratings resulted in a highly imbalanced dataset</a:t>
            </a:r>
            <a:endParaRPr sz="1100"/>
          </a:p>
          <a:p>
            <a:pPr marL="914400" lvl="1" indent="-298450" algn="l" rtl="0">
              <a:spcBef>
                <a:spcPts val="0"/>
              </a:spcBef>
              <a:spcAft>
                <a:spcPts val="0"/>
              </a:spcAft>
              <a:buSzPts val="1100"/>
              <a:buChar char="○"/>
            </a:pPr>
            <a:r>
              <a:rPr lang="en-US" sz="1100"/>
              <a:t>Imbalance of the 645 articles, ~50% were least/center</a:t>
            </a:r>
            <a:endParaRPr sz="1100"/>
          </a:p>
          <a:p>
            <a:pPr marL="457200" lvl="0" indent="-298450" algn="l" rtl="0">
              <a:spcBef>
                <a:spcPts val="0"/>
              </a:spcBef>
              <a:spcAft>
                <a:spcPts val="0"/>
              </a:spcAft>
              <a:buSzPts val="1100"/>
              <a:buChar char="●"/>
            </a:pPr>
            <a:r>
              <a:rPr lang="en-US" sz="1100"/>
              <a:t>Talk about why we used articles labeled at the publisher level</a:t>
            </a:r>
            <a:endParaRPr sz="1100"/>
          </a:p>
          <a:p>
            <a:pPr marL="914400" lvl="1" indent="-298450" algn="l" rtl="0">
              <a:spcBef>
                <a:spcPts val="0"/>
              </a:spcBef>
              <a:spcAft>
                <a:spcPts val="0"/>
              </a:spcAft>
              <a:buSzPts val="1100"/>
              <a:buChar char="○"/>
            </a:pPr>
            <a:r>
              <a:rPr lang="en-US" sz="1100"/>
              <a:t>Evidence based on literature review and related work that also did by publisher, mixed results</a:t>
            </a:r>
            <a:endParaRPr sz="1100"/>
          </a:p>
          <a:p>
            <a:pPr marL="914400" lvl="1" indent="-298450" algn="l" rtl="0">
              <a:spcBef>
                <a:spcPts val="0"/>
              </a:spcBef>
              <a:spcAft>
                <a:spcPts val="0"/>
              </a:spcAft>
              <a:buSzPts val="1100"/>
              <a:buChar char="○"/>
            </a:pPr>
            <a:r>
              <a:rPr lang="en-US" sz="1100"/>
              <a:t>Lack of a large enough, labeled dataset at the article level for using a neural network</a:t>
            </a:r>
            <a:endParaRPr sz="1100"/>
          </a:p>
          <a:p>
            <a:pPr marL="914400" lvl="1" indent="-298450" algn="l" rtl="0">
              <a:spcBef>
                <a:spcPts val="0"/>
              </a:spcBef>
              <a:spcAft>
                <a:spcPts val="0"/>
              </a:spcAft>
              <a:buSzPts val="1100"/>
              <a:buChar char="○"/>
            </a:pPr>
            <a:r>
              <a:rPr lang="en-US" sz="1100"/>
              <a:t>Assumed law of large numbers, if labelled right majority of articles will represent a right leaning pov</a:t>
            </a:r>
            <a:endParaRPr sz="11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9" name="Google Shape;339;g51b978ad57_0_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2718929ef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52718929ef_3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US" sz="1100"/>
              <a:t>Data required a little cleanup to remove articles, we did not clean the article text</a:t>
            </a:r>
            <a:endParaRPr sz="1100"/>
          </a:p>
          <a:p>
            <a:pPr marL="457200" lvl="0" indent="-298450" algn="l" rtl="0">
              <a:spcBef>
                <a:spcPts val="0"/>
              </a:spcBef>
              <a:spcAft>
                <a:spcPts val="0"/>
              </a:spcAft>
              <a:buSzPts val="1100"/>
              <a:buChar char="●"/>
            </a:pPr>
            <a:r>
              <a:rPr lang="en-US" sz="1100"/>
              <a:t>Data was split between train and test set already by the competition site</a:t>
            </a:r>
            <a:endParaRPr sz="1100"/>
          </a:p>
          <a:p>
            <a:pPr marL="457200" lvl="0" indent="-298450" algn="l" rtl="0">
              <a:spcBef>
                <a:spcPts val="0"/>
              </a:spcBef>
              <a:spcAft>
                <a:spcPts val="0"/>
              </a:spcAft>
              <a:buSzPts val="1100"/>
              <a:buChar char="●"/>
            </a:pPr>
            <a:r>
              <a:rPr lang="en-US" sz="1100"/>
              <a:t>We chose a few filters that reduced the overall number of articles</a:t>
            </a:r>
            <a:endParaRPr sz="1100"/>
          </a:p>
          <a:p>
            <a:pPr marL="914400" lvl="1" indent="-298450" algn="l" rtl="0">
              <a:spcBef>
                <a:spcPts val="0"/>
              </a:spcBef>
              <a:spcAft>
                <a:spcPts val="0"/>
              </a:spcAft>
              <a:buSzPts val="1100"/>
              <a:buChar char="○"/>
            </a:pPr>
            <a:r>
              <a:rPr lang="en-US" sz="1100"/>
              <a:t>Wanted to keep leaning on a topic consistent, political groups change over time</a:t>
            </a:r>
            <a:endParaRPr sz="1100"/>
          </a:p>
          <a:p>
            <a:pPr marL="1371600" lvl="2" indent="-298450" algn="l" rtl="0">
              <a:spcBef>
                <a:spcPts val="0"/>
              </a:spcBef>
              <a:spcAft>
                <a:spcPts val="0"/>
              </a:spcAft>
              <a:buSzPts val="1100"/>
              <a:buChar char="■"/>
            </a:pPr>
            <a:r>
              <a:rPr lang="en-US" sz="1100"/>
              <a:t>Removed articles with a missing publisher date</a:t>
            </a:r>
            <a:endParaRPr sz="1100"/>
          </a:p>
          <a:p>
            <a:pPr marL="1371600" marR="0" lvl="2" indent="-298450" algn="l" rtl="0">
              <a:lnSpc>
                <a:spcPct val="100000"/>
              </a:lnSpc>
              <a:spcBef>
                <a:spcPts val="0"/>
              </a:spcBef>
              <a:spcAft>
                <a:spcPts val="0"/>
              </a:spcAft>
              <a:buClr>
                <a:srgbClr val="000000"/>
              </a:buClr>
              <a:buSzPts val="1100"/>
              <a:buFont typeface="Arial"/>
              <a:buChar char="■"/>
            </a:pPr>
            <a:r>
              <a:rPr lang="en-US" sz="1100"/>
              <a:t>Removed articles that were published prior to Jan 1 2009</a:t>
            </a:r>
            <a:endParaRPr sz="1100"/>
          </a:p>
          <a:p>
            <a:pPr marL="914400" marR="0" lvl="1" indent="-298450" algn="l" rtl="0">
              <a:lnSpc>
                <a:spcPct val="100000"/>
              </a:lnSpc>
              <a:spcBef>
                <a:spcPts val="0"/>
              </a:spcBef>
              <a:spcAft>
                <a:spcPts val="0"/>
              </a:spcAft>
              <a:buSzPts val="1100"/>
              <a:buChar char="○"/>
            </a:pPr>
            <a:r>
              <a:rPr lang="en-US" sz="1100"/>
              <a:t>MBFC cited in multiple literature reviews</a:t>
            </a:r>
            <a:endParaRPr sz="1100"/>
          </a:p>
          <a:p>
            <a:pPr marL="1371600" marR="0" lvl="2" indent="-298450" algn="l" rtl="0">
              <a:lnSpc>
                <a:spcPct val="100000"/>
              </a:lnSpc>
              <a:spcBef>
                <a:spcPts val="0"/>
              </a:spcBef>
              <a:spcAft>
                <a:spcPts val="0"/>
              </a:spcAft>
              <a:buSzPts val="1100"/>
              <a:buChar char="■"/>
            </a:pPr>
            <a:r>
              <a:rPr lang="en-US" sz="1100"/>
              <a:t>Therefore we made sure all of the ratings in the dataset matched MBFC rating for the publisher.</a:t>
            </a:r>
            <a:endParaRPr sz="1100"/>
          </a:p>
          <a:p>
            <a:pPr marL="1371600" marR="0" lvl="2" indent="-298450" algn="l" rtl="0">
              <a:lnSpc>
                <a:spcPct val="100000"/>
              </a:lnSpc>
              <a:spcBef>
                <a:spcPts val="0"/>
              </a:spcBef>
              <a:spcAft>
                <a:spcPts val="0"/>
              </a:spcAft>
              <a:buSzPts val="1100"/>
              <a:buChar char="■"/>
            </a:pPr>
            <a:r>
              <a:rPr lang="en-US" sz="1100"/>
              <a:t>Dropped any that did not have an MBFC rating or were rated as something other than a political leaning (conspiracy/satire)</a:t>
            </a:r>
            <a:endParaRPr sz="1100"/>
          </a:p>
          <a:p>
            <a:pPr marL="914400" marR="0" lvl="1" indent="-298450" algn="l" rtl="0">
              <a:lnSpc>
                <a:spcPct val="100000"/>
              </a:lnSpc>
              <a:spcBef>
                <a:spcPts val="0"/>
              </a:spcBef>
              <a:spcAft>
                <a:spcPts val="0"/>
              </a:spcAft>
              <a:buClr>
                <a:srgbClr val="000000"/>
              </a:buClr>
              <a:buSzPts val="1100"/>
              <a:buFont typeface="Arial"/>
              <a:buChar char="○"/>
            </a:pPr>
            <a:r>
              <a:rPr lang="en-US" sz="1100"/>
              <a:t>Last step was to drop duplicate articles based on article text field</a:t>
            </a:r>
            <a:endParaRPr sz="1100"/>
          </a:p>
        </p:txBody>
      </p:sp>
      <p:sp>
        <p:nvSpPr>
          <p:cNvPr id="356" name="Google Shape;356;g52718929ef_3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55b32b0f8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55b32b0f8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Next we assessed the resulting datasets using 6 quality metrics</a:t>
            </a:r>
            <a:endParaRPr/>
          </a:p>
          <a:p>
            <a:pPr marL="457200" lvl="0" indent="-317500" algn="l" rtl="0">
              <a:spcBef>
                <a:spcPts val="0"/>
              </a:spcBef>
              <a:spcAft>
                <a:spcPts val="0"/>
              </a:spcAft>
              <a:buSzPts val="1400"/>
              <a:buChar char="●"/>
            </a:pPr>
            <a:r>
              <a:rPr lang="en-US"/>
              <a:t>Completeness: are there alot of missing values?</a:t>
            </a:r>
            <a:endParaRPr/>
          </a:p>
          <a:p>
            <a:pPr marL="457200" lvl="0" indent="-317500" algn="l" rtl="0">
              <a:spcBef>
                <a:spcPts val="0"/>
              </a:spcBef>
              <a:spcAft>
                <a:spcPts val="0"/>
              </a:spcAft>
              <a:buSzPts val="1400"/>
              <a:buChar char="●"/>
            </a:pPr>
            <a:r>
              <a:rPr lang="en-US"/>
              <a:t>Balance: how were the articles distributed across the 5 learning categories</a:t>
            </a:r>
            <a:endParaRPr/>
          </a:p>
          <a:p>
            <a:pPr marL="457200" lvl="0" indent="-317500" algn="l" rtl="0">
              <a:spcBef>
                <a:spcPts val="0"/>
              </a:spcBef>
              <a:spcAft>
                <a:spcPts val="0"/>
              </a:spcAft>
              <a:buSzPts val="1400"/>
              <a:buChar char="●"/>
            </a:pPr>
            <a:r>
              <a:rPr lang="en-US"/>
              <a:t>Relevancy: were the articles focused on political topics? are they coming from US sources?</a:t>
            </a:r>
            <a:endParaRPr/>
          </a:p>
          <a:p>
            <a:pPr marL="457200" lvl="0" indent="-317500" algn="l" rtl="0">
              <a:spcBef>
                <a:spcPts val="0"/>
              </a:spcBef>
              <a:spcAft>
                <a:spcPts val="0"/>
              </a:spcAft>
              <a:buSzPts val="1400"/>
              <a:buChar char="●"/>
            </a:pPr>
            <a:r>
              <a:rPr lang="en-US"/>
              <a:t>Lineage/Pedigree: are these legitimate articles from the publishers listed in the URL field?</a:t>
            </a:r>
            <a:endParaRPr/>
          </a:p>
          <a:p>
            <a:pPr marL="457200" lvl="0" indent="-317500" algn="l" rtl="0">
              <a:spcBef>
                <a:spcPts val="0"/>
              </a:spcBef>
              <a:spcAft>
                <a:spcPts val="0"/>
              </a:spcAft>
              <a:buSzPts val="1400"/>
              <a:buChar char="●"/>
            </a:pPr>
            <a:r>
              <a:rPr lang="en-US"/>
              <a:t>Label Accuracy: how accurate are the political leanings for each article?</a:t>
            </a:r>
            <a:endParaRPr/>
          </a:p>
          <a:p>
            <a:pPr marL="457200" lvl="0" indent="-317500" algn="l" rtl="0">
              <a:spcBef>
                <a:spcPts val="0"/>
              </a:spcBef>
              <a:spcAft>
                <a:spcPts val="0"/>
              </a:spcAft>
              <a:buSzPts val="1400"/>
              <a:buChar char="●"/>
            </a:pPr>
            <a:r>
              <a:rPr lang="en-US"/>
              <a:t>Logical consistency: are there duplicates? Oddities in the dataset that don’t make logical sense?</a:t>
            </a:r>
            <a:endParaRPr/>
          </a:p>
          <a:p>
            <a:pPr marL="457200" lvl="0" indent="-317500" algn="l" rtl="0">
              <a:spcBef>
                <a:spcPts val="0"/>
              </a:spcBef>
              <a:spcAft>
                <a:spcPts val="0"/>
              </a:spcAft>
              <a:buSzPts val="1400"/>
              <a:buChar char="●"/>
            </a:pPr>
            <a:r>
              <a:rPr lang="en-US"/>
              <a:t>Overall we felt good about this dataset and our assumptions on the way it was labelled</a:t>
            </a:r>
            <a:endParaRPr/>
          </a:p>
        </p:txBody>
      </p:sp>
      <p:sp>
        <p:nvSpPr>
          <p:cNvPr id="376" name="Google Shape;376;g555b32b0f8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28653f26f_4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28653f26f_4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The following plots contain the training &amp; validation data in the left plot and test data in the right</a:t>
            </a:r>
            <a:endParaRPr/>
          </a:p>
          <a:p>
            <a:pPr marL="457200" lvl="0" indent="-317500" algn="l" rtl="0">
              <a:spcBef>
                <a:spcPts val="0"/>
              </a:spcBef>
              <a:spcAft>
                <a:spcPts val="0"/>
              </a:spcAft>
              <a:buSzPts val="1400"/>
              <a:buChar char="●"/>
            </a:pPr>
            <a:r>
              <a:rPr lang="en-US"/>
              <a:t>The plots show the agreement in source leaning between what was in the hyperpartisan dataset (y) and MBFC (x)</a:t>
            </a:r>
            <a:endParaRPr/>
          </a:p>
          <a:p>
            <a:pPr marL="457200" lvl="0" indent="-317500" algn="l" rtl="0">
              <a:spcBef>
                <a:spcPts val="0"/>
              </a:spcBef>
              <a:spcAft>
                <a:spcPts val="0"/>
              </a:spcAft>
              <a:buSzPts val="1400"/>
              <a:buChar char="●"/>
            </a:pPr>
            <a:r>
              <a:rPr lang="en-US"/>
              <a:t>Overall strong agreement between the two as expected</a:t>
            </a:r>
            <a:endParaRPr/>
          </a:p>
          <a:p>
            <a:pPr marL="457200" lvl="0" indent="-317500" algn="l" rtl="0">
              <a:spcBef>
                <a:spcPts val="0"/>
              </a:spcBef>
              <a:spcAft>
                <a:spcPts val="0"/>
              </a:spcAft>
              <a:buSzPts val="1400"/>
              <a:buChar char="●"/>
            </a:pPr>
            <a:r>
              <a:rPr lang="en-US"/>
              <a:t>Team chose to use MBFC leaning where disagreement occurred</a:t>
            </a:r>
            <a:endParaRPr/>
          </a:p>
        </p:txBody>
      </p:sp>
      <p:sp>
        <p:nvSpPr>
          <p:cNvPr id="394" name="Google Shape;394;g528653f26f_4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2718929ef_3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2718929ef_3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Plots show distribution of articles across the 5 learning categories</a:t>
            </a:r>
            <a:endParaRPr/>
          </a:p>
          <a:p>
            <a:pPr marL="457200" lvl="0" indent="-317500" algn="l" rtl="0">
              <a:spcBef>
                <a:spcPts val="0"/>
              </a:spcBef>
              <a:spcAft>
                <a:spcPts val="0"/>
              </a:spcAft>
              <a:buSzPts val="1400"/>
              <a:buChar char="●"/>
            </a:pPr>
            <a:r>
              <a:rPr lang="en-US"/>
              <a:t>Prior to removing some articles the distributions were perfectly even</a:t>
            </a:r>
            <a:endParaRPr/>
          </a:p>
          <a:p>
            <a:pPr marL="457200" lvl="0" indent="-317500" algn="l" rtl="0">
              <a:spcBef>
                <a:spcPts val="0"/>
              </a:spcBef>
              <a:spcAft>
                <a:spcPts val="0"/>
              </a:spcAft>
              <a:buSzPts val="1400"/>
              <a:buChar char="●"/>
            </a:pPr>
            <a:r>
              <a:rPr lang="en-US"/>
              <a:t>After removal there were still a large enough number of articles that imbalance won’t be an issue</a:t>
            </a:r>
            <a:endParaRPr/>
          </a:p>
        </p:txBody>
      </p:sp>
      <p:sp>
        <p:nvSpPr>
          <p:cNvPr id="413" name="Google Shape;413;g52718929ef_3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28653f26f_4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28653f26f_4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Here the plots show the count of articles per year by leaning</a:t>
            </a:r>
            <a:endParaRPr/>
          </a:p>
          <a:p>
            <a:pPr marL="457200" lvl="0" indent="-317500" algn="l" rtl="0">
              <a:spcBef>
                <a:spcPts val="0"/>
              </a:spcBef>
              <a:spcAft>
                <a:spcPts val="0"/>
              </a:spcAft>
              <a:buSzPts val="1400"/>
              <a:buChar char="●"/>
            </a:pPr>
            <a:r>
              <a:rPr lang="en-US"/>
              <a:t>A majority of articles were published in the last 4-5 years</a:t>
            </a:r>
            <a:endParaRPr/>
          </a:p>
        </p:txBody>
      </p:sp>
      <p:sp>
        <p:nvSpPr>
          <p:cNvPr id="433" name="Google Shape;433;g528653f26f_4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28653f26f_4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28653f26f_4_1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plots show top 20 publishers</a:t>
            </a:r>
            <a:endParaRPr/>
          </a:p>
          <a:p>
            <a:pPr marL="457200" lvl="0" indent="-317500" algn="l" rtl="0">
              <a:spcBef>
                <a:spcPts val="0"/>
              </a:spcBef>
              <a:spcAft>
                <a:spcPts val="0"/>
              </a:spcAft>
              <a:buSzPts val="1400"/>
              <a:buChar char="●"/>
            </a:pPr>
            <a:r>
              <a:rPr lang="en-US"/>
              <a:t>Few publishers contribute a lot of articles and a lot of publishers contribute few articles</a:t>
            </a:r>
            <a:endParaRPr/>
          </a:p>
        </p:txBody>
      </p:sp>
      <p:sp>
        <p:nvSpPr>
          <p:cNvPr id="453" name="Google Shape;453;g528653f26f_4_1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5270e0bd04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5270e0bd04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t>So lets move onto the substance of our presentation. </a:t>
            </a:r>
            <a:endParaRPr sz="2400"/>
          </a:p>
          <a:p>
            <a:pPr marL="457200" lvl="0" indent="-381000" algn="l" rtl="0">
              <a:spcBef>
                <a:spcPts val="0"/>
              </a:spcBef>
              <a:spcAft>
                <a:spcPts val="0"/>
              </a:spcAft>
              <a:buSzPts val="2400"/>
              <a:buChar char="●"/>
            </a:pPr>
            <a:r>
              <a:rPr lang="en-US" sz="2400"/>
              <a:t>I am going to walk you through our topic, explain the presentation, provide some definitions, and finally talk about some related work</a:t>
            </a:r>
            <a:endParaRPr sz="2400"/>
          </a:p>
          <a:p>
            <a:pPr marL="457200" lvl="0" indent="-381000" algn="l" rtl="0">
              <a:spcBef>
                <a:spcPts val="0"/>
              </a:spcBef>
              <a:spcAft>
                <a:spcPts val="0"/>
              </a:spcAft>
              <a:buSzPts val="2400"/>
              <a:buChar char="●"/>
            </a:pPr>
            <a:r>
              <a:rPr lang="en-US" sz="2400"/>
              <a:t>Jake will introduce our dataset, some exploratory data analysis and conditioning steps</a:t>
            </a:r>
            <a:endParaRPr sz="2400"/>
          </a:p>
          <a:p>
            <a:pPr marL="457200" lvl="0" indent="-381000" algn="l" rtl="0">
              <a:spcBef>
                <a:spcPts val="0"/>
              </a:spcBef>
              <a:spcAft>
                <a:spcPts val="0"/>
              </a:spcAft>
              <a:buSzPts val="2400"/>
              <a:buChar char="●"/>
            </a:pPr>
            <a:r>
              <a:rPr lang="en-US" sz="2400"/>
              <a:t>Paul will walk you through the algorithms we used</a:t>
            </a:r>
            <a:endParaRPr sz="2400"/>
          </a:p>
          <a:p>
            <a:pPr marL="457200" lvl="0" indent="-381000" algn="l" rtl="0">
              <a:spcBef>
                <a:spcPts val="0"/>
              </a:spcBef>
              <a:spcAft>
                <a:spcPts val="0"/>
              </a:spcAft>
              <a:buSzPts val="2400"/>
              <a:buChar char="●"/>
            </a:pPr>
            <a:r>
              <a:rPr lang="en-US" sz="2400"/>
              <a:t>Joe will walk you through our results </a:t>
            </a:r>
            <a:endParaRPr sz="2400"/>
          </a:p>
          <a:p>
            <a:pPr marL="457200" lvl="0" indent="-381000" algn="l" rtl="0">
              <a:spcBef>
                <a:spcPts val="0"/>
              </a:spcBef>
              <a:spcAft>
                <a:spcPts val="0"/>
              </a:spcAft>
              <a:buSzPts val="2400"/>
              <a:buChar char="●"/>
            </a:pPr>
            <a:r>
              <a:rPr lang="en-US" sz="2400"/>
              <a:t>And finally Russ will talk about the usefulness of CNNs, RNNs, and LSTM techniques in text classification and talk about future work</a:t>
            </a:r>
            <a:endParaRPr sz="2400"/>
          </a:p>
        </p:txBody>
      </p:sp>
      <p:sp>
        <p:nvSpPr>
          <p:cNvPr id="473" name="Google Shape;473;g5270e0bd04_0_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04b484ff_2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04b484ff_2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5204b484ff_2_1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55b32b312_6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55b32b312_6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555b32b312_6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2631466cc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2631466cc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400"/>
          </a:p>
        </p:txBody>
      </p:sp>
      <p:sp>
        <p:nvSpPr>
          <p:cNvPr id="170" name="Google Shape;170;g52631466cc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1b978ad57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1b978ad57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sz="1400">
                <a:highlight>
                  <a:schemeClr val="lt1"/>
                </a:highlight>
                <a:latin typeface="Arial"/>
                <a:ea typeface="Arial"/>
                <a:cs typeface="Arial"/>
                <a:sym typeface="Arial"/>
              </a:rPr>
              <a:t>Hyperparameters (vocabulary size, maximum article length, number of convolution filters, convolution kernel size, pooling window size, number of dense layer units, dropout percentage, epochs, gradient descent method)</a:t>
            </a:r>
            <a:endParaRPr sz="1400">
              <a:highlight>
                <a:schemeClr val="lt1"/>
              </a:highlight>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400">
                <a:highlight>
                  <a:schemeClr val="lt1"/>
                </a:highlight>
                <a:latin typeface="Arial"/>
                <a:ea typeface="Arial"/>
                <a:cs typeface="Arial"/>
                <a:sym typeface="Arial"/>
              </a:rPr>
              <a:t>Results (overall accuracy, confusion matrix, F1, precision, recall)</a:t>
            </a:r>
            <a:endParaRPr sz="1400">
              <a:highlight>
                <a:schemeClr val="lt1"/>
              </a:highlight>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400">
                <a:highlight>
                  <a:schemeClr val="lt1"/>
                </a:highlight>
                <a:latin typeface="Arial"/>
                <a:ea typeface="Arial"/>
                <a:cs typeface="Arial"/>
                <a:sym typeface="Arial"/>
              </a:rPr>
              <a:t>Processing Time (laptop, AWS instance, DGX-1)</a:t>
            </a:r>
            <a:endParaRPr/>
          </a:p>
        </p:txBody>
      </p:sp>
      <p:sp>
        <p:nvSpPr>
          <p:cNvPr id="540" name="Google Shape;540;g51b978ad57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5204b484ff_2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5204b484ff_2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g5204b484ff_2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559408ad64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559408ad64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400"/>
          </a:p>
        </p:txBody>
      </p:sp>
      <p:sp>
        <p:nvSpPr>
          <p:cNvPr id="578" name="Google Shape;578;g559408ad64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55b32b312_6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55b32b312_6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g555b32b312_6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204b484ff_2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204b484ff_2_1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5204b484ff_2_1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55b32b312_6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55b32b312_6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555b32b312_6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555b32b312_6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555b32b312_6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g555b32b312_6_1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31e2eb6b_3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31e2eb6b_3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g5631e2eb6b_3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55b32b312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55b32b312_4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t>So lets move onto the substance of our presentation. </a:t>
            </a:r>
            <a:endParaRPr sz="2400"/>
          </a:p>
          <a:p>
            <a:pPr marL="457200" lvl="0" indent="-381000" algn="l" rtl="0">
              <a:spcBef>
                <a:spcPts val="0"/>
              </a:spcBef>
              <a:spcAft>
                <a:spcPts val="0"/>
              </a:spcAft>
              <a:buSzPts val="2400"/>
              <a:buChar char="●"/>
            </a:pPr>
            <a:r>
              <a:rPr lang="en-US" sz="2400"/>
              <a:t>I am going to walk you through our topic, explain the presentation, provide some definitions, and finally talk about some related work</a:t>
            </a:r>
            <a:endParaRPr sz="2400"/>
          </a:p>
          <a:p>
            <a:pPr marL="457200" lvl="0" indent="-381000" algn="l" rtl="0">
              <a:spcBef>
                <a:spcPts val="0"/>
              </a:spcBef>
              <a:spcAft>
                <a:spcPts val="0"/>
              </a:spcAft>
              <a:buSzPts val="2400"/>
              <a:buChar char="●"/>
            </a:pPr>
            <a:r>
              <a:rPr lang="en-US" sz="2400"/>
              <a:t>Jake will introduce our dataset, some exploratory data analysis and conditioning steps</a:t>
            </a:r>
            <a:endParaRPr sz="2400"/>
          </a:p>
          <a:p>
            <a:pPr marL="457200" lvl="0" indent="-381000" algn="l" rtl="0">
              <a:spcBef>
                <a:spcPts val="0"/>
              </a:spcBef>
              <a:spcAft>
                <a:spcPts val="0"/>
              </a:spcAft>
              <a:buSzPts val="2400"/>
              <a:buChar char="●"/>
            </a:pPr>
            <a:r>
              <a:rPr lang="en-US" sz="2400"/>
              <a:t>Paul will walk you through the algorithms we used</a:t>
            </a:r>
            <a:endParaRPr sz="2400"/>
          </a:p>
          <a:p>
            <a:pPr marL="457200" lvl="0" indent="-381000" algn="l" rtl="0">
              <a:spcBef>
                <a:spcPts val="0"/>
              </a:spcBef>
              <a:spcAft>
                <a:spcPts val="0"/>
              </a:spcAft>
              <a:buSzPts val="2400"/>
              <a:buChar char="●"/>
            </a:pPr>
            <a:r>
              <a:rPr lang="en-US" sz="2400"/>
              <a:t>Joe will walk you through our results </a:t>
            </a:r>
            <a:endParaRPr sz="2400"/>
          </a:p>
          <a:p>
            <a:pPr marL="457200" lvl="0" indent="-381000" algn="l" rtl="0">
              <a:spcBef>
                <a:spcPts val="0"/>
              </a:spcBef>
              <a:spcAft>
                <a:spcPts val="0"/>
              </a:spcAft>
              <a:buSzPts val="2400"/>
              <a:buChar char="●"/>
            </a:pPr>
            <a:r>
              <a:rPr lang="en-US" sz="2400"/>
              <a:t>And finally Russ will talk about the usefulness of CNNs, RNNs, and LSTM techniques in text classification and talk about future work</a:t>
            </a:r>
            <a:endParaRPr sz="2400"/>
          </a:p>
        </p:txBody>
      </p:sp>
      <p:sp>
        <p:nvSpPr>
          <p:cNvPr id="691" name="Google Shape;691;g555b32b312_4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5b44ba996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5b44ba996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latin typeface="Century Gothic"/>
                <a:ea typeface="Century Gothic"/>
                <a:cs typeface="Century Gothic"/>
                <a:sym typeface="Century Gothic"/>
              </a:rPr>
              <a:t>Summarize accuracies from CNN/MNB/SVM on dataset</a:t>
            </a:r>
            <a:endParaRPr sz="1400">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400">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US" sz="1400">
                <a:latin typeface="Century Gothic"/>
                <a:ea typeface="Century Gothic"/>
                <a:cs typeface="Century Gothic"/>
                <a:sym typeface="Century Gothic"/>
              </a:rPr>
              <a:t>Model did not generalize to the test set</a:t>
            </a:r>
            <a:endParaRPr/>
          </a:p>
        </p:txBody>
      </p:sp>
      <p:sp>
        <p:nvSpPr>
          <p:cNvPr id="722" name="Google Shape;722;g55b44ba996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2631466cc_1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2631466cc_1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400"/>
          </a:p>
        </p:txBody>
      </p:sp>
      <p:sp>
        <p:nvSpPr>
          <p:cNvPr id="188" name="Google Shape;188;g52631466cc_1_1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5204b484ff_2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5204b484ff_2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latin typeface="Century Gothic"/>
                <a:ea typeface="Century Gothic"/>
                <a:cs typeface="Century Gothic"/>
                <a:sym typeface="Century Gothic"/>
              </a:rPr>
              <a:t>Lessons Learned</a:t>
            </a:r>
            <a:endParaRPr sz="1400">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US" sz="1400">
                <a:latin typeface="Century Gothic"/>
                <a:ea typeface="Century Gothic"/>
                <a:cs typeface="Century Gothic"/>
                <a:sym typeface="Century Gothic"/>
              </a:rPr>
              <a:t>Dataset labeled at source level not appropriate for our intended use.</a:t>
            </a:r>
            <a:endParaRPr sz="1400">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US" sz="1400">
                <a:latin typeface="Century Gothic"/>
                <a:ea typeface="Century Gothic"/>
                <a:cs typeface="Century Gothic"/>
                <a:sym typeface="Century Gothic"/>
              </a:rPr>
              <a:t>Dataset should be labeled at the article or sentence level</a:t>
            </a:r>
            <a:endParaRPr sz="1400">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US" sz="1400">
                <a:latin typeface="Century Gothic"/>
                <a:ea typeface="Century Gothic"/>
                <a:cs typeface="Century Gothic"/>
                <a:sym typeface="Century Gothic"/>
              </a:rPr>
              <a:t>Run model on test data sooner, validation accuracy results not indicative of results on test data (did not fail soon enough)</a:t>
            </a:r>
            <a:endParaRPr sz="1400">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US" sz="1400">
                <a:latin typeface="Century Gothic"/>
                <a:ea typeface="Century Gothic"/>
                <a:cs typeface="Century Gothic"/>
                <a:sym typeface="Century Gothic"/>
              </a:rPr>
              <a:t>If you can’t find data that fits pick a difference problem</a:t>
            </a:r>
            <a:endParaRPr sz="1400">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US" sz="1400">
                <a:latin typeface="Century Gothic"/>
                <a:ea typeface="Century Gothic"/>
                <a:cs typeface="Century Gothic"/>
                <a:sym typeface="Century Gothic"/>
              </a:rPr>
              <a:t>Engage experts early.</a:t>
            </a:r>
            <a:endParaRPr sz="1400">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US" sz="1400">
                <a:latin typeface="Century Gothic"/>
                <a:ea typeface="Century Gothic"/>
                <a:cs typeface="Century Gothic"/>
                <a:sym typeface="Century Gothic"/>
              </a:rPr>
              <a:t>NLP is processing intensive, plan ahead (AWS/AZURE) GPU compute early</a:t>
            </a:r>
            <a:endParaRPr/>
          </a:p>
        </p:txBody>
      </p:sp>
      <p:sp>
        <p:nvSpPr>
          <p:cNvPr id="741" name="Google Shape;741;g5204b484ff_2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555b32b312_6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555b32b312_6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i="1">
                <a:solidFill>
                  <a:srgbClr val="980000"/>
                </a:solidFill>
                <a:latin typeface="Arial"/>
                <a:ea typeface="Arial"/>
                <a:cs typeface="Arial"/>
                <a:sym typeface="Arial"/>
              </a:rPr>
              <a:t>Voice track: discuss what this would take</a:t>
            </a:r>
            <a:endParaRPr sz="1400">
              <a:latin typeface="Century Gothic"/>
              <a:ea typeface="Century Gothic"/>
              <a:cs typeface="Century Gothic"/>
              <a:sym typeface="Century Gothic"/>
            </a:endParaRPr>
          </a:p>
          <a:p>
            <a:pPr marL="0" lvl="0" indent="0" algn="l" rtl="0">
              <a:spcBef>
                <a:spcPts val="0"/>
              </a:spcBef>
              <a:spcAft>
                <a:spcPts val="0"/>
              </a:spcAft>
              <a:buNone/>
            </a:pPr>
            <a:endParaRPr sz="1400">
              <a:latin typeface="Century Gothic"/>
              <a:ea typeface="Century Gothic"/>
              <a:cs typeface="Century Gothic"/>
              <a:sym typeface="Century Gothic"/>
            </a:endParaRPr>
          </a:p>
          <a:p>
            <a:pPr marL="0" lvl="0" indent="0" algn="l" rtl="0">
              <a:spcBef>
                <a:spcPts val="0"/>
              </a:spcBef>
              <a:spcAft>
                <a:spcPts val="0"/>
              </a:spcAft>
              <a:buNone/>
            </a:pPr>
            <a:r>
              <a:rPr lang="en-US" sz="1400">
                <a:latin typeface="Century Gothic"/>
                <a:ea typeface="Century Gothic"/>
                <a:cs typeface="Century Gothic"/>
                <a:sym typeface="Century Gothic"/>
              </a:rPr>
              <a:t>Skill set required to do the first bullet </a:t>
            </a:r>
            <a:endParaRPr sz="1400">
              <a:latin typeface="Century Gothic"/>
              <a:ea typeface="Century Gothic"/>
              <a:cs typeface="Century Gothic"/>
              <a:sym typeface="Century Gothic"/>
            </a:endParaRPr>
          </a:p>
          <a:p>
            <a:pPr marL="0" lvl="0" indent="0" algn="l" rtl="0">
              <a:spcBef>
                <a:spcPts val="0"/>
              </a:spcBef>
              <a:spcAft>
                <a:spcPts val="0"/>
              </a:spcAft>
              <a:buNone/>
            </a:pPr>
            <a:r>
              <a:rPr lang="en-US" sz="1400">
                <a:latin typeface="Century Gothic"/>
                <a:ea typeface="Century Gothic"/>
                <a:cs typeface="Century Gothic"/>
                <a:sym typeface="Century Gothic"/>
              </a:rPr>
              <a:t>	subject matter expertise in ‘leaning’ labeling</a:t>
            </a:r>
            <a:endParaRPr sz="1400">
              <a:latin typeface="Century Gothic"/>
              <a:ea typeface="Century Gothic"/>
              <a:cs typeface="Century Gothic"/>
              <a:sym typeface="Century Gothic"/>
            </a:endParaRPr>
          </a:p>
          <a:p>
            <a:pPr marL="0" lvl="0" indent="457200" algn="l" rtl="0">
              <a:spcBef>
                <a:spcPts val="0"/>
              </a:spcBef>
              <a:spcAft>
                <a:spcPts val="0"/>
              </a:spcAft>
              <a:buNone/>
            </a:pPr>
            <a:r>
              <a:rPr lang="en-US" sz="1400">
                <a:latin typeface="Century Gothic"/>
                <a:ea typeface="Century Gothic"/>
                <a:cs typeface="Century Gothic"/>
                <a:sym typeface="Century Gothic"/>
              </a:rPr>
              <a:t>This is not feasible for a team of 5 people for a single semester</a:t>
            </a:r>
            <a:endParaRPr sz="1400">
              <a:latin typeface="Century Gothic"/>
              <a:ea typeface="Century Gothic"/>
              <a:cs typeface="Century Gothic"/>
              <a:sym typeface="Century Gothic"/>
            </a:endParaRPr>
          </a:p>
          <a:p>
            <a:pPr marL="0" lvl="0" indent="457200" algn="l" rtl="0">
              <a:spcBef>
                <a:spcPts val="0"/>
              </a:spcBef>
              <a:spcAft>
                <a:spcPts val="0"/>
              </a:spcAft>
              <a:buNone/>
            </a:pPr>
            <a:r>
              <a:rPr lang="en-US" sz="1400">
                <a:latin typeface="Century Gothic"/>
                <a:ea typeface="Century Gothic"/>
                <a:cs typeface="Century Gothic"/>
                <a:sym typeface="Century Gothic"/>
              </a:rPr>
              <a:t>Multiple teams (5 or more) may get through enough to analyze</a:t>
            </a:r>
            <a:endParaRPr sz="1400">
              <a:latin typeface="Century Gothic"/>
              <a:ea typeface="Century Gothic"/>
              <a:cs typeface="Century Gothic"/>
              <a:sym typeface="Century Gothic"/>
            </a:endParaRPr>
          </a:p>
          <a:p>
            <a:pPr marL="0" lvl="0" indent="457200" algn="l" rtl="0">
              <a:spcBef>
                <a:spcPts val="0"/>
              </a:spcBef>
              <a:spcAft>
                <a:spcPts val="0"/>
              </a:spcAft>
              <a:buNone/>
            </a:pPr>
            <a:endParaRPr sz="1400">
              <a:latin typeface="Century Gothic"/>
              <a:ea typeface="Century Gothic"/>
              <a:cs typeface="Century Gothic"/>
              <a:sym typeface="Century Gothic"/>
            </a:endParaRPr>
          </a:p>
          <a:p>
            <a:pPr marL="0" lvl="0" indent="0" algn="l" rtl="0">
              <a:spcBef>
                <a:spcPts val="0"/>
              </a:spcBef>
              <a:spcAft>
                <a:spcPts val="0"/>
              </a:spcAft>
              <a:buNone/>
            </a:pPr>
            <a:r>
              <a:rPr lang="en-US" sz="1400">
                <a:latin typeface="Century Gothic"/>
                <a:ea typeface="Century Gothic"/>
                <a:cs typeface="Century Gothic"/>
                <a:sym typeface="Century Gothic"/>
              </a:rPr>
              <a:t>If a gold standard data set were created it would need to be updated every so many years to ensure it keeps up with the current political climate.</a:t>
            </a:r>
            <a:endParaRPr sz="1400">
              <a:latin typeface="Century Gothic"/>
              <a:ea typeface="Century Gothic"/>
              <a:cs typeface="Century Gothic"/>
              <a:sym typeface="Century Gothic"/>
            </a:endParaRPr>
          </a:p>
          <a:p>
            <a:pPr marL="0" lvl="0" indent="0" algn="l" rtl="0">
              <a:spcBef>
                <a:spcPts val="0"/>
              </a:spcBef>
              <a:spcAft>
                <a:spcPts val="0"/>
              </a:spcAft>
              <a:buNone/>
            </a:pPr>
            <a:endParaRPr sz="1400">
              <a:latin typeface="Century Gothic"/>
              <a:ea typeface="Century Gothic"/>
              <a:cs typeface="Century Gothic"/>
              <a:sym typeface="Century Gothic"/>
            </a:endParaRPr>
          </a:p>
          <a:p>
            <a:pPr marL="0" lvl="0" indent="0" algn="l" rtl="0">
              <a:spcBef>
                <a:spcPts val="0"/>
              </a:spcBef>
              <a:spcAft>
                <a:spcPts val="0"/>
              </a:spcAft>
              <a:buNone/>
            </a:pPr>
            <a:r>
              <a:rPr lang="en-US" sz="1400">
                <a:latin typeface="Century Gothic"/>
                <a:ea typeface="Century Gothic"/>
                <a:cs typeface="Century Gothic"/>
                <a:sym typeface="Century Gothic"/>
              </a:rPr>
              <a:t>	The “nuclear” option in the Senate is an example of whether or not a pro or con argument for it is left or right leaning</a:t>
            </a:r>
            <a:endParaRPr sz="1400">
              <a:latin typeface="Century Gothic"/>
              <a:ea typeface="Century Gothic"/>
              <a:cs typeface="Century Gothic"/>
              <a:sym typeface="Century Gothic"/>
            </a:endParaRPr>
          </a:p>
          <a:p>
            <a:pPr marL="0" lvl="0" indent="0" algn="l" rtl="0">
              <a:spcBef>
                <a:spcPts val="0"/>
              </a:spcBef>
              <a:spcAft>
                <a:spcPts val="0"/>
              </a:spcAft>
              <a:buNone/>
            </a:pPr>
            <a:endParaRPr sz="1400">
              <a:latin typeface="Century Gothic"/>
              <a:ea typeface="Century Gothic"/>
              <a:cs typeface="Century Gothic"/>
              <a:sym typeface="Century Gothic"/>
            </a:endParaRPr>
          </a:p>
          <a:p>
            <a:pPr marL="457200" lvl="0" indent="-317500" algn="l" rtl="0">
              <a:spcBef>
                <a:spcPts val="0"/>
              </a:spcBef>
              <a:spcAft>
                <a:spcPts val="0"/>
              </a:spcAft>
              <a:buClr>
                <a:schemeClr val="dk1"/>
              </a:buClr>
              <a:buSzPts val="1400"/>
              <a:buChar char="●"/>
            </a:pPr>
            <a:r>
              <a:rPr lang="en-US" sz="1400">
                <a:latin typeface="Arial"/>
                <a:ea typeface="Arial"/>
                <a:cs typeface="Arial"/>
                <a:sym typeface="Arial"/>
              </a:rPr>
              <a:t>Identify “labelers” that score highly on labeling the “gold standard” datasets</a:t>
            </a:r>
            <a:endParaRPr sz="1400">
              <a:latin typeface="Century Gothic"/>
              <a:ea typeface="Century Gothic"/>
              <a:cs typeface="Century Gothic"/>
              <a:sym typeface="Century Gothic"/>
            </a:endParaRPr>
          </a:p>
          <a:p>
            <a:pPr marL="0" lvl="0" indent="0" algn="l" rtl="0">
              <a:spcBef>
                <a:spcPts val="0"/>
              </a:spcBef>
              <a:spcAft>
                <a:spcPts val="0"/>
              </a:spcAft>
              <a:buNone/>
            </a:pPr>
            <a:endParaRPr sz="1400">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US" sz="1400">
                <a:latin typeface="Century Gothic"/>
                <a:ea typeface="Century Gothic"/>
                <a:cs typeface="Century Gothic"/>
                <a:sym typeface="Century Gothic"/>
              </a:rPr>
              <a:t>Future Work</a:t>
            </a:r>
            <a:endParaRPr sz="1400">
              <a:latin typeface="Century Gothic"/>
              <a:ea typeface="Century Gothic"/>
              <a:cs typeface="Century Gothic"/>
              <a:sym typeface="Century Gothic"/>
            </a:endParaRPr>
          </a:p>
          <a:p>
            <a:pPr marL="457200" lvl="0" indent="-317500" algn="l" rtl="0">
              <a:spcBef>
                <a:spcPts val="0"/>
              </a:spcBef>
              <a:spcAft>
                <a:spcPts val="0"/>
              </a:spcAft>
              <a:buClr>
                <a:schemeClr val="dk1"/>
              </a:buClr>
              <a:buSzPts val="1400"/>
              <a:buFont typeface="Century Gothic"/>
              <a:buChar char="●"/>
            </a:pPr>
            <a:r>
              <a:rPr lang="en-US" sz="1400">
                <a:latin typeface="Century Gothic"/>
                <a:ea typeface="Century Gothic"/>
                <a:cs typeface="Century Gothic"/>
                <a:sym typeface="Century Gothic"/>
              </a:rPr>
              <a:t>Spend a semester curating an ideal ‘leaning’ dataset (mechanical turk, etc…)</a:t>
            </a:r>
            <a:endParaRPr sz="1400">
              <a:latin typeface="Century Gothic"/>
              <a:ea typeface="Century Gothic"/>
              <a:cs typeface="Century Gothic"/>
              <a:sym typeface="Century Gothic"/>
            </a:endParaRPr>
          </a:p>
          <a:p>
            <a:pPr marL="457200" lvl="0" indent="-317500" algn="l" rtl="0">
              <a:spcBef>
                <a:spcPts val="0"/>
              </a:spcBef>
              <a:spcAft>
                <a:spcPts val="0"/>
              </a:spcAft>
              <a:buClr>
                <a:schemeClr val="dk1"/>
              </a:buClr>
              <a:buSzPts val="1400"/>
              <a:buFont typeface="Century Gothic"/>
              <a:buChar char="●"/>
            </a:pPr>
            <a:r>
              <a:rPr lang="en-US" sz="1400">
                <a:latin typeface="Century Gothic"/>
                <a:ea typeface="Century Gothic"/>
                <a:cs typeface="Century Gothic"/>
                <a:sym typeface="Century Gothic"/>
              </a:rPr>
              <a:t>Look at sentence/paragraph methods to labeling</a:t>
            </a:r>
            <a:endParaRPr sz="1400">
              <a:latin typeface="Century Gothic"/>
              <a:ea typeface="Century Gothic"/>
              <a:cs typeface="Century Gothic"/>
              <a:sym typeface="Century Gothic"/>
            </a:endParaRPr>
          </a:p>
          <a:p>
            <a:pPr marL="914400" lvl="1" indent="-317500" algn="l" rtl="0">
              <a:spcBef>
                <a:spcPts val="0"/>
              </a:spcBef>
              <a:spcAft>
                <a:spcPts val="0"/>
              </a:spcAft>
              <a:buClr>
                <a:schemeClr val="dk1"/>
              </a:buClr>
              <a:buSzPts val="1400"/>
              <a:buFont typeface="Century Gothic"/>
              <a:buChar char="○"/>
            </a:pPr>
            <a:r>
              <a:rPr lang="en-US" sz="1400">
                <a:latin typeface="Century Gothic"/>
                <a:ea typeface="Century Gothic"/>
                <a:cs typeface="Century Gothic"/>
                <a:sym typeface="Century Gothic"/>
              </a:rPr>
              <a:t>Identify sentences that do not contribute to the leaning</a:t>
            </a:r>
            <a:endParaRPr sz="1400">
              <a:latin typeface="Century Gothic"/>
              <a:ea typeface="Century Gothic"/>
              <a:cs typeface="Century Gothic"/>
              <a:sym typeface="Century Gothic"/>
            </a:endParaRPr>
          </a:p>
          <a:p>
            <a:pPr marL="457200" lvl="0" indent="-317500" algn="l" rtl="0">
              <a:spcBef>
                <a:spcPts val="0"/>
              </a:spcBef>
              <a:spcAft>
                <a:spcPts val="0"/>
              </a:spcAft>
              <a:buClr>
                <a:schemeClr val="dk1"/>
              </a:buClr>
              <a:buSzPts val="1400"/>
              <a:buFont typeface="Century Gothic"/>
              <a:buChar char="●"/>
            </a:pPr>
            <a:r>
              <a:rPr lang="en-US" sz="1400">
                <a:latin typeface="Century Gothic"/>
                <a:ea typeface="Century Gothic"/>
                <a:cs typeface="Century Gothic"/>
                <a:sym typeface="Century Gothic"/>
              </a:rPr>
              <a:t>Explore RNN, LSTM, reinforcement learning, transfer learning, attention based methods</a:t>
            </a:r>
            <a:endParaRPr sz="1400">
              <a:latin typeface="Century Gothic"/>
              <a:ea typeface="Century Gothic"/>
              <a:cs typeface="Century Gothic"/>
              <a:sym typeface="Century Gothic"/>
            </a:endParaRPr>
          </a:p>
          <a:p>
            <a:pPr marL="457200" lvl="0" indent="-317500" algn="l" rtl="0">
              <a:spcBef>
                <a:spcPts val="0"/>
              </a:spcBef>
              <a:spcAft>
                <a:spcPts val="0"/>
              </a:spcAft>
              <a:buClr>
                <a:schemeClr val="dk1"/>
              </a:buClr>
              <a:buSzPts val="1400"/>
              <a:buFont typeface="Century Gothic"/>
              <a:buChar char="●"/>
            </a:pPr>
            <a:r>
              <a:rPr lang="en-US" sz="1400">
                <a:latin typeface="Century Gothic"/>
                <a:ea typeface="Century Gothic"/>
                <a:cs typeface="Century Gothic"/>
                <a:sym typeface="Century Gothic"/>
              </a:rPr>
              <a:t>Once you figure out the issues, compare cost benefit of difference models</a:t>
            </a:r>
            <a:endParaRPr/>
          </a:p>
        </p:txBody>
      </p:sp>
      <p:sp>
        <p:nvSpPr>
          <p:cNvPr id="761" name="Google Shape;761;g555b32b312_6_1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4d04419c10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4d04419c10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g4d04419c10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7d21b1a3e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7d21b1a3e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sz="2400"/>
              <a:t>Era where Americans continue to redefine their relationship with the news media</a:t>
            </a:r>
            <a:endParaRPr sz="2400"/>
          </a:p>
          <a:p>
            <a:pPr marL="457200" lvl="0" indent="-381000" algn="l" rtl="0">
              <a:spcBef>
                <a:spcPts val="0"/>
              </a:spcBef>
              <a:spcAft>
                <a:spcPts val="0"/>
              </a:spcAft>
              <a:buSzPts val="2400"/>
              <a:buChar char="●"/>
            </a:pPr>
            <a:r>
              <a:rPr lang="en-US" sz="2400"/>
              <a:t>Decreasing trust in the mass media isn’t a contemporary phenomenon, according to Gallup Americans’ trust in Mass Media has declined since 1972’</a:t>
            </a:r>
            <a:endParaRPr sz="2400"/>
          </a:p>
          <a:p>
            <a:pPr marL="457200" lvl="0" indent="-381000" algn="l" rtl="0">
              <a:spcBef>
                <a:spcPts val="0"/>
              </a:spcBef>
              <a:spcAft>
                <a:spcPts val="0"/>
              </a:spcAft>
              <a:buSzPts val="2400"/>
              <a:buChar char="●"/>
            </a:pPr>
            <a:r>
              <a:rPr lang="en-US" sz="2400"/>
              <a:t>Also according to Gallup, Americans’ struggle to identify objective news sources.</a:t>
            </a:r>
            <a:endParaRPr sz="2400"/>
          </a:p>
          <a:p>
            <a:pPr marL="457200" lvl="0" indent="-381000" algn="l" rtl="0">
              <a:spcBef>
                <a:spcPts val="0"/>
              </a:spcBef>
              <a:spcAft>
                <a:spcPts val="0"/>
              </a:spcAft>
              <a:buSzPts val="2400"/>
              <a:buChar char="●"/>
            </a:pPr>
            <a:r>
              <a:rPr lang="en-US" sz="2400"/>
              <a:t>And finally, E.B. White in his 1956 Essay ‘Bedfellows’ Says….</a:t>
            </a:r>
            <a:endParaRPr sz="2400"/>
          </a:p>
        </p:txBody>
      </p:sp>
      <p:sp>
        <p:nvSpPr>
          <p:cNvPr id="794" name="Google Shape;794;g57d21b1a3e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57d21b1a3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7d21b1a3e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Century Gothic"/>
                <a:ea typeface="Century Gothic"/>
                <a:cs typeface="Century Gothic"/>
                <a:sym typeface="Century Gothic"/>
              </a:rPr>
              <a:t>should we discuss media bias in general, and the many factors that goes into the assessment of a media bias label?</a:t>
            </a:r>
            <a:endParaRPr sz="140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endParaRPr sz="140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r>
              <a:rPr lang="en-US" sz="1800">
                <a:latin typeface="Arial"/>
                <a:ea typeface="Arial"/>
                <a:cs typeface="Arial"/>
                <a:sym typeface="Arial"/>
              </a:rPr>
              <a:t>&lt;&lt;&lt;maybe cite some info from MBFC since that’s a source of our dataset’s labels&gt;&gt;&gt;  </a:t>
            </a:r>
            <a:endParaRPr sz="1400">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endParaRPr sz="140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endParaRPr/>
          </a:p>
        </p:txBody>
      </p:sp>
      <p:sp>
        <p:nvSpPr>
          <p:cNvPr id="810" name="Google Shape;810;g57d21b1a3e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7d21b1a3e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7d21b1a3e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Century Gothic"/>
                <a:ea typeface="Century Gothic"/>
                <a:cs typeface="Century Gothic"/>
                <a:sym typeface="Century Gothic"/>
              </a:rPr>
              <a:t>should we discuss media bias in general, and the many factors that goes into the assessment of a media bias label?</a:t>
            </a:r>
            <a:endParaRPr sz="140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endParaRPr sz="140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r>
              <a:rPr lang="en-US" sz="1800">
                <a:latin typeface="Arial"/>
                <a:ea typeface="Arial"/>
                <a:cs typeface="Arial"/>
                <a:sym typeface="Arial"/>
              </a:rPr>
              <a:t>&lt;&lt;&lt;maybe cite some info from MBFC since that’s a source of our dataset’s labels&gt;&gt;&gt;  </a:t>
            </a:r>
            <a:endParaRPr sz="1400">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endParaRPr sz="140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endParaRPr/>
          </a:p>
        </p:txBody>
      </p:sp>
      <p:sp>
        <p:nvSpPr>
          <p:cNvPr id="829" name="Google Shape;829;g57d21b1a3e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7d21b1a3e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7d21b1a3e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Century Gothic"/>
                <a:ea typeface="Century Gothic"/>
                <a:cs typeface="Century Gothic"/>
                <a:sym typeface="Century Gothic"/>
              </a:rPr>
              <a:t>should we discuss media bias in general, and the many factors that goes into the assessment of a media bias label?</a:t>
            </a:r>
            <a:endParaRPr sz="140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endParaRPr sz="140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r>
              <a:rPr lang="en-US" sz="1800">
                <a:latin typeface="Arial"/>
                <a:ea typeface="Arial"/>
                <a:cs typeface="Arial"/>
                <a:sym typeface="Arial"/>
              </a:rPr>
              <a:t>&lt;&lt;&lt;maybe cite some info from MBFC since that’s a source of our dataset’s labels&gt;&gt;&gt;  </a:t>
            </a:r>
            <a:endParaRPr sz="1400">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endParaRPr sz="140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endParaRPr/>
          </a:p>
        </p:txBody>
      </p:sp>
      <p:sp>
        <p:nvSpPr>
          <p:cNvPr id="849" name="Google Shape;849;g57d21b1a3e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57d21b1a3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57d21b1a3e_0_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g57d21b1a3e_0_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57d21b1a3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57d21b1a3e_0_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g57d21b1a3e_0_1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57d21b1a3e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57d21b1a3e_0_4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g57d21b1a3e_0_49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2631466cc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2631466cc_1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400"/>
          </a:p>
        </p:txBody>
      </p:sp>
      <p:sp>
        <p:nvSpPr>
          <p:cNvPr id="201" name="Google Shape;201;g52631466cc_1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57d21b1a3e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57d21b1a3e_0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1  U1, Bellows, Martha R. “Exploration of Classifying Sentence Bias in News Articles with Machine Learning Models.” </a:t>
            </a:r>
            <a:r>
              <a:rPr lang="en-US" i="1"/>
              <a:t>University of Rhode Island</a:t>
            </a:r>
            <a:r>
              <a:rPr lang="en-US"/>
              <a:t>, 2018</a:t>
            </a:r>
            <a:endParaRPr/>
          </a:p>
          <a:p>
            <a:pPr marL="0" lvl="0" indent="0" algn="l" rtl="0">
              <a:lnSpc>
                <a:spcPct val="115000"/>
              </a:lnSpc>
              <a:spcBef>
                <a:spcPts val="0"/>
              </a:spcBef>
              <a:spcAft>
                <a:spcPts val="0"/>
              </a:spcAft>
              <a:buClr>
                <a:schemeClr val="dk1"/>
              </a:buClr>
              <a:buSzPts val="1100"/>
              <a:buFont typeface="Arial"/>
              <a:buNone/>
            </a:pPr>
            <a:r>
              <a:rPr lang="en-US"/>
              <a:t>2  U2, Dehghan, Ali, et al. </a:t>
            </a:r>
            <a:r>
              <a:rPr lang="en-US" i="1"/>
              <a:t>Predicting News Bias</a:t>
            </a:r>
            <a:r>
              <a:rPr lang="en-US"/>
              <a:t>. University of Victoria, 2016, web.uvic.ca/~afyshe/dm_projs/news_bias_final_report.pdf</a:t>
            </a:r>
            <a:endParaRPr/>
          </a:p>
          <a:p>
            <a:pPr marL="0" lvl="0" indent="0" algn="l" rtl="0">
              <a:lnSpc>
                <a:spcPct val="115000"/>
              </a:lnSpc>
              <a:spcBef>
                <a:spcPts val="0"/>
              </a:spcBef>
              <a:spcAft>
                <a:spcPts val="0"/>
              </a:spcAft>
              <a:buClr>
                <a:schemeClr val="dk1"/>
              </a:buClr>
              <a:buSzPts val="1100"/>
              <a:buFont typeface="Arial"/>
              <a:buNone/>
            </a:pPr>
            <a:r>
              <a:rPr lang="en-US" b="1">
                <a:solidFill>
                  <a:srgbClr val="FF0000"/>
                </a:solidFill>
              </a:rPr>
              <a:t>3  U4, </a:t>
            </a:r>
            <a:r>
              <a:rPr lang="en-US"/>
              <a:t>Hassan, Abdalraouf. “Deep Neural Language Model for Text Classification Based on Convolutional and Recurrent Neural Networks.” </a:t>
            </a:r>
            <a:r>
              <a:rPr lang="en-US" i="1"/>
              <a:t>University of Bridgeport</a:t>
            </a:r>
            <a:r>
              <a:rPr lang="en-US"/>
              <a:t>, 2018</a:t>
            </a:r>
            <a:endParaRPr/>
          </a:p>
          <a:p>
            <a:pPr marL="0" lvl="0" indent="0" algn="l" rtl="0">
              <a:lnSpc>
                <a:spcPct val="115000"/>
              </a:lnSpc>
              <a:spcBef>
                <a:spcPts val="0"/>
              </a:spcBef>
              <a:spcAft>
                <a:spcPts val="0"/>
              </a:spcAft>
              <a:buClr>
                <a:schemeClr val="dk1"/>
              </a:buClr>
              <a:buSzPts val="1100"/>
              <a:buFont typeface="Arial"/>
              <a:buNone/>
            </a:pPr>
            <a:r>
              <a:rPr lang="en-US"/>
              <a:t>4  U5, Iyyer, Mohit, et al. “Political Ideology Detection Using Recursive Neural Networks.” </a:t>
            </a:r>
            <a:r>
              <a:rPr lang="en-US" i="1"/>
              <a:t>Proceedings of the 52nd Annual Meeting of the Association for Computational Linguistics (Volume 1: Long Papers)</a:t>
            </a:r>
            <a:r>
              <a:rPr lang="en-US"/>
              <a:t>, 2014, doi:10.3115/v1/p14-1105</a:t>
            </a:r>
            <a:endParaRPr/>
          </a:p>
          <a:p>
            <a:pPr marL="0" lvl="0" indent="0" algn="l" rtl="0">
              <a:lnSpc>
                <a:spcPct val="115000"/>
              </a:lnSpc>
              <a:spcBef>
                <a:spcPts val="0"/>
              </a:spcBef>
              <a:spcAft>
                <a:spcPts val="0"/>
              </a:spcAft>
              <a:buClr>
                <a:schemeClr val="dk1"/>
              </a:buClr>
              <a:buSzPts val="1100"/>
              <a:buFont typeface="Arial"/>
              <a:buNone/>
            </a:pPr>
            <a:r>
              <a:rPr lang="en-US"/>
              <a:t>5  U9, Misra, Arkajyoti, and Sanjib Basak. “Political Bias Analysis.” </a:t>
            </a:r>
            <a:r>
              <a:rPr lang="en-US" i="1"/>
              <a:t>Stanford University</a:t>
            </a:r>
            <a:r>
              <a:rPr lang="en-US"/>
              <a:t>, cs224d.stanford.edu/reports/MisraBasak.pdf</a:t>
            </a:r>
            <a:endParaRPr/>
          </a:p>
          <a:p>
            <a:pPr marL="0" lvl="0" indent="0" algn="l" rtl="0">
              <a:lnSpc>
                <a:spcPct val="115000"/>
              </a:lnSpc>
              <a:spcBef>
                <a:spcPts val="0"/>
              </a:spcBef>
              <a:spcAft>
                <a:spcPts val="0"/>
              </a:spcAft>
              <a:buClr>
                <a:schemeClr val="dk1"/>
              </a:buClr>
              <a:buSzPts val="1100"/>
              <a:buFont typeface="Arial"/>
              <a:buNone/>
            </a:pPr>
            <a:r>
              <a:rPr lang="en-US"/>
              <a:t>6  U10, Patankar, Anish A., et al. “A Bias Aware News Recommendation System.”  Samsung R&amp;D Institute,</a:t>
            </a:r>
            <a:r>
              <a:rPr lang="en-US">
                <a:uFill>
                  <a:noFill/>
                </a:uFill>
                <a:hlinkClick r:id="rId3"/>
              </a:rPr>
              <a:t> </a:t>
            </a:r>
            <a:r>
              <a:rPr lang="en-US" u="sng">
                <a:solidFill>
                  <a:schemeClr val="hlink"/>
                </a:solidFill>
                <a:hlinkClick r:id="rId3"/>
              </a:rPr>
              <a:t>https://arxiv.org/ftp/arxiv/papers/1803/1803.03428.pdf</a:t>
            </a:r>
            <a:endParaRPr u="sng">
              <a:solidFill>
                <a:schemeClr val="hlink"/>
              </a:solidFill>
              <a:hlinkClick r:id="rId3"/>
            </a:endParaRPr>
          </a:p>
          <a:p>
            <a:pPr marL="0" lvl="0" indent="0" algn="l" rtl="0">
              <a:lnSpc>
                <a:spcPct val="115000"/>
              </a:lnSpc>
              <a:spcBef>
                <a:spcPts val="0"/>
              </a:spcBef>
              <a:spcAft>
                <a:spcPts val="0"/>
              </a:spcAft>
              <a:buClr>
                <a:schemeClr val="dk1"/>
              </a:buClr>
              <a:buSzPts val="1100"/>
              <a:buFont typeface="Arial"/>
              <a:buNone/>
            </a:pPr>
            <a:r>
              <a:rPr lang="en-US"/>
              <a:t>7  B1, CSAIL, Adam Conner-Simons |. “Detecting Fake News at Its Source.” </a:t>
            </a:r>
            <a:r>
              <a:rPr lang="en-US" i="1"/>
              <a:t>MIT News</a:t>
            </a:r>
            <a:r>
              <a:rPr lang="en-US"/>
              <a:t>, 4 Oct. 2018, news.mit.edu/2018/mit-csail-machine-learning-system-detects-fake-news-from-source-1004</a:t>
            </a:r>
            <a:endParaRPr/>
          </a:p>
          <a:p>
            <a:pPr marL="0" lvl="0" indent="0" algn="l" rtl="0">
              <a:lnSpc>
                <a:spcPct val="115000"/>
              </a:lnSpc>
              <a:spcBef>
                <a:spcPts val="0"/>
              </a:spcBef>
              <a:spcAft>
                <a:spcPts val="0"/>
              </a:spcAft>
              <a:buClr>
                <a:schemeClr val="dk1"/>
              </a:buClr>
              <a:buSzPts val="1100"/>
              <a:buFont typeface="Arial"/>
              <a:buNone/>
            </a:pPr>
            <a:r>
              <a:rPr lang="en-US"/>
              <a:t>8  B6, </a:t>
            </a:r>
            <a:r>
              <a:rPr lang="en-US" i="1"/>
              <a:t>Linguistic Models for Analyzing and Detecting Biased Language</a:t>
            </a:r>
            <a:r>
              <a:rPr lang="en-US"/>
              <a:t>. web.stanford.edu/~jurafsky/pubs/neutrality.pdf</a:t>
            </a:r>
            <a:endParaRPr/>
          </a:p>
          <a:p>
            <a:pPr marL="0" lvl="0" indent="0" algn="l" rtl="0">
              <a:lnSpc>
                <a:spcPct val="115000"/>
              </a:lnSpc>
              <a:spcBef>
                <a:spcPts val="0"/>
              </a:spcBef>
              <a:spcAft>
                <a:spcPts val="0"/>
              </a:spcAft>
              <a:buClr>
                <a:schemeClr val="dk1"/>
              </a:buClr>
              <a:buSzPts val="1100"/>
              <a:buFont typeface="Arial"/>
              <a:buNone/>
            </a:pPr>
            <a:r>
              <a:rPr lang="en-US"/>
              <a:t>9  B7, Lucas, Christopher. “Computer-Assisted Text Analysis for Comparative Politics.” </a:t>
            </a:r>
            <a:r>
              <a:rPr lang="en-US" i="1"/>
              <a:t>Political Analysis</a:t>
            </a:r>
            <a:r>
              <a:rPr lang="en-US"/>
              <a:t>, 4 Feb. 2015, pp. 254–277</a:t>
            </a:r>
            <a:endParaRPr/>
          </a:p>
          <a:p>
            <a:pPr marL="0" lvl="0" indent="0" algn="l" rtl="0">
              <a:lnSpc>
                <a:spcPct val="115000"/>
              </a:lnSpc>
              <a:spcBef>
                <a:spcPts val="0"/>
              </a:spcBef>
              <a:spcAft>
                <a:spcPts val="0"/>
              </a:spcAft>
              <a:buClr>
                <a:schemeClr val="dk1"/>
              </a:buClr>
              <a:buSzPts val="1100"/>
              <a:buFont typeface="Arial"/>
              <a:buNone/>
            </a:pPr>
            <a:r>
              <a:rPr lang="en-US"/>
              <a:t>10  B10, Rachez, Arnaud, and Rodrigo Castro. “Predicting Political Bias with Python – Linalgo – Medium.” </a:t>
            </a:r>
            <a:r>
              <a:rPr lang="en-US" i="1"/>
              <a:t>Medium.com</a:t>
            </a:r>
            <a:r>
              <a:rPr lang="en-US"/>
              <a:t>, Medium Corporation, 19 Oct. 2017, medium.com/linalgo/predict-political-bias-using-python-b8575eedef13</a:t>
            </a:r>
            <a:endParaRPr/>
          </a:p>
          <a:p>
            <a:pPr marL="0" lvl="0" indent="0" algn="l" rtl="0">
              <a:lnSpc>
                <a:spcPct val="115000"/>
              </a:lnSpc>
              <a:spcBef>
                <a:spcPts val="0"/>
              </a:spcBef>
              <a:spcAft>
                <a:spcPts val="0"/>
              </a:spcAft>
              <a:buClr>
                <a:schemeClr val="dk1"/>
              </a:buClr>
              <a:buSzPts val="1100"/>
              <a:buFont typeface="Arial"/>
              <a:buNone/>
            </a:pPr>
            <a:r>
              <a:rPr lang="en-US"/>
              <a:t>11  B11, Sholar, John M. and Glaser, Noa.  “Predicting Media Bias in Online News.” Stanford University, 6 June, 2016, http://cs229.stanford.edu/proj2016spr/report/059.pdf</a:t>
            </a:r>
            <a:endParaRPr/>
          </a:p>
          <a:p>
            <a:pPr marL="0" lvl="0" indent="0" algn="l" rtl="0">
              <a:spcBef>
                <a:spcPts val="0"/>
              </a:spcBef>
              <a:spcAft>
                <a:spcPts val="0"/>
              </a:spcAft>
              <a:buNone/>
            </a:pPr>
            <a:endParaRPr/>
          </a:p>
        </p:txBody>
      </p:sp>
      <p:sp>
        <p:nvSpPr>
          <p:cNvPr id="920" name="Google Shape;920;g57d21b1a3e_0_1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7d21b1a3e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7d21b1a3e_0_1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1  U1, Bellows, Martha R. “Exploration of Classifying Sentence Bias in News Articles with Machine Learning Models.” </a:t>
            </a:r>
            <a:r>
              <a:rPr lang="en-US" i="1"/>
              <a:t>University of Rhode Island</a:t>
            </a:r>
            <a:r>
              <a:rPr lang="en-US"/>
              <a:t>, 2018</a:t>
            </a:r>
            <a:endParaRPr/>
          </a:p>
          <a:p>
            <a:pPr marL="0" lvl="0" indent="0" algn="l" rtl="0">
              <a:lnSpc>
                <a:spcPct val="115000"/>
              </a:lnSpc>
              <a:spcBef>
                <a:spcPts val="0"/>
              </a:spcBef>
              <a:spcAft>
                <a:spcPts val="0"/>
              </a:spcAft>
              <a:buClr>
                <a:schemeClr val="dk1"/>
              </a:buClr>
              <a:buSzPts val="1100"/>
              <a:buFont typeface="Arial"/>
              <a:buNone/>
            </a:pPr>
            <a:r>
              <a:rPr lang="en-US"/>
              <a:t>2  U2, Dehghan, Ali, et al. </a:t>
            </a:r>
            <a:r>
              <a:rPr lang="en-US" i="1"/>
              <a:t>Predicting News Bias</a:t>
            </a:r>
            <a:r>
              <a:rPr lang="en-US"/>
              <a:t>. University of Victoria, 2016, web.uvic.ca/~afyshe/dm_projs/news_bias_final_report.pdf</a:t>
            </a:r>
            <a:endParaRPr/>
          </a:p>
          <a:p>
            <a:pPr marL="0" lvl="0" indent="0" algn="l" rtl="0">
              <a:lnSpc>
                <a:spcPct val="115000"/>
              </a:lnSpc>
              <a:spcBef>
                <a:spcPts val="0"/>
              </a:spcBef>
              <a:spcAft>
                <a:spcPts val="0"/>
              </a:spcAft>
              <a:buClr>
                <a:schemeClr val="dk1"/>
              </a:buClr>
              <a:buSzPts val="1100"/>
              <a:buFont typeface="Arial"/>
              <a:buNone/>
            </a:pPr>
            <a:r>
              <a:rPr lang="en-US" b="1">
                <a:solidFill>
                  <a:srgbClr val="FF0000"/>
                </a:solidFill>
              </a:rPr>
              <a:t>3  U4, </a:t>
            </a:r>
            <a:r>
              <a:rPr lang="en-US"/>
              <a:t>Hassan, Abdalraouf. “Deep Neural Language Model for Text Classification Based on Convolutional and Recurrent Neural Networks.” </a:t>
            </a:r>
            <a:r>
              <a:rPr lang="en-US" i="1"/>
              <a:t>University of Bridgeport</a:t>
            </a:r>
            <a:r>
              <a:rPr lang="en-US"/>
              <a:t>, 2018</a:t>
            </a:r>
            <a:endParaRPr/>
          </a:p>
          <a:p>
            <a:pPr marL="0" lvl="0" indent="0" algn="l" rtl="0">
              <a:lnSpc>
                <a:spcPct val="115000"/>
              </a:lnSpc>
              <a:spcBef>
                <a:spcPts val="0"/>
              </a:spcBef>
              <a:spcAft>
                <a:spcPts val="0"/>
              </a:spcAft>
              <a:buClr>
                <a:schemeClr val="dk1"/>
              </a:buClr>
              <a:buSzPts val="1100"/>
              <a:buFont typeface="Arial"/>
              <a:buNone/>
            </a:pPr>
            <a:r>
              <a:rPr lang="en-US"/>
              <a:t>4  U5, Iyyer, Mohit, et al. “Political Ideology Detection Using Recursive Neural Networks.” </a:t>
            </a:r>
            <a:r>
              <a:rPr lang="en-US" i="1"/>
              <a:t>Proceedings of the 52nd Annual Meeting of the Association for Computational Linguistics (Volume 1: Long Papers)</a:t>
            </a:r>
            <a:r>
              <a:rPr lang="en-US"/>
              <a:t>, 2014, doi:10.3115/v1/p14-1105</a:t>
            </a:r>
            <a:endParaRPr/>
          </a:p>
          <a:p>
            <a:pPr marL="0" lvl="0" indent="0" algn="l" rtl="0">
              <a:lnSpc>
                <a:spcPct val="115000"/>
              </a:lnSpc>
              <a:spcBef>
                <a:spcPts val="0"/>
              </a:spcBef>
              <a:spcAft>
                <a:spcPts val="0"/>
              </a:spcAft>
              <a:buClr>
                <a:schemeClr val="dk1"/>
              </a:buClr>
              <a:buSzPts val="1100"/>
              <a:buFont typeface="Arial"/>
              <a:buNone/>
            </a:pPr>
            <a:r>
              <a:rPr lang="en-US"/>
              <a:t>5  U9, Misra, Arkajyoti, and Sanjib Basak. “Political Bias Analysis.” </a:t>
            </a:r>
            <a:r>
              <a:rPr lang="en-US" i="1"/>
              <a:t>Stanford University</a:t>
            </a:r>
            <a:r>
              <a:rPr lang="en-US"/>
              <a:t>, cs224d.stanford.edu/reports/MisraBasak.pdf</a:t>
            </a:r>
            <a:endParaRPr/>
          </a:p>
          <a:p>
            <a:pPr marL="0" lvl="0" indent="0" algn="l" rtl="0">
              <a:lnSpc>
                <a:spcPct val="115000"/>
              </a:lnSpc>
              <a:spcBef>
                <a:spcPts val="0"/>
              </a:spcBef>
              <a:spcAft>
                <a:spcPts val="0"/>
              </a:spcAft>
              <a:buClr>
                <a:schemeClr val="dk1"/>
              </a:buClr>
              <a:buSzPts val="1100"/>
              <a:buFont typeface="Arial"/>
              <a:buNone/>
            </a:pPr>
            <a:r>
              <a:rPr lang="en-US"/>
              <a:t>6  U10, Patankar, Anish A., et al. “A Bias Aware News Recommendation System.”  Samsung R&amp;D Institute,</a:t>
            </a:r>
            <a:r>
              <a:rPr lang="en-US">
                <a:uFill>
                  <a:noFill/>
                </a:uFill>
                <a:hlinkClick r:id="rId3"/>
              </a:rPr>
              <a:t> </a:t>
            </a:r>
            <a:r>
              <a:rPr lang="en-US" u="sng">
                <a:solidFill>
                  <a:schemeClr val="hlink"/>
                </a:solidFill>
                <a:hlinkClick r:id="rId3"/>
              </a:rPr>
              <a:t>https://arxiv.org/ftp/arxiv/papers/1803/1803.03428.pdf</a:t>
            </a:r>
            <a:endParaRPr u="sng">
              <a:solidFill>
                <a:schemeClr val="hlink"/>
              </a:solidFill>
              <a:hlinkClick r:id="rId3"/>
            </a:endParaRPr>
          </a:p>
          <a:p>
            <a:pPr marL="0" lvl="0" indent="0" algn="l" rtl="0">
              <a:lnSpc>
                <a:spcPct val="115000"/>
              </a:lnSpc>
              <a:spcBef>
                <a:spcPts val="0"/>
              </a:spcBef>
              <a:spcAft>
                <a:spcPts val="0"/>
              </a:spcAft>
              <a:buClr>
                <a:schemeClr val="dk1"/>
              </a:buClr>
              <a:buSzPts val="1100"/>
              <a:buFont typeface="Arial"/>
              <a:buNone/>
            </a:pPr>
            <a:r>
              <a:rPr lang="en-US"/>
              <a:t>7  B1, CSAIL, Adam Conner-Simons |. “Detecting Fake News at Its Source.” </a:t>
            </a:r>
            <a:r>
              <a:rPr lang="en-US" i="1"/>
              <a:t>MIT News</a:t>
            </a:r>
            <a:r>
              <a:rPr lang="en-US"/>
              <a:t>, 4 Oct. 2018, news.mit.edu/2018/mit-csail-machine-learning-system-detects-fake-news-from-source-1004</a:t>
            </a:r>
            <a:endParaRPr/>
          </a:p>
          <a:p>
            <a:pPr marL="0" lvl="0" indent="0" algn="l" rtl="0">
              <a:lnSpc>
                <a:spcPct val="115000"/>
              </a:lnSpc>
              <a:spcBef>
                <a:spcPts val="0"/>
              </a:spcBef>
              <a:spcAft>
                <a:spcPts val="0"/>
              </a:spcAft>
              <a:buClr>
                <a:schemeClr val="dk1"/>
              </a:buClr>
              <a:buSzPts val="1100"/>
              <a:buFont typeface="Arial"/>
              <a:buNone/>
            </a:pPr>
            <a:r>
              <a:rPr lang="en-US"/>
              <a:t>8  B6, </a:t>
            </a:r>
            <a:r>
              <a:rPr lang="en-US" i="1"/>
              <a:t>Linguistic Models for Analyzing and Detecting Biased Language</a:t>
            </a:r>
            <a:r>
              <a:rPr lang="en-US"/>
              <a:t>. web.stanford.edu/~jurafsky/pubs/neutrality.pdf</a:t>
            </a:r>
            <a:endParaRPr/>
          </a:p>
          <a:p>
            <a:pPr marL="0" lvl="0" indent="0" algn="l" rtl="0">
              <a:lnSpc>
                <a:spcPct val="115000"/>
              </a:lnSpc>
              <a:spcBef>
                <a:spcPts val="0"/>
              </a:spcBef>
              <a:spcAft>
                <a:spcPts val="0"/>
              </a:spcAft>
              <a:buClr>
                <a:schemeClr val="dk1"/>
              </a:buClr>
              <a:buSzPts val="1100"/>
              <a:buFont typeface="Arial"/>
              <a:buNone/>
            </a:pPr>
            <a:r>
              <a:rPr lang="en-US"/>
              <a:t>9  B7, Lucas, Christopher. “Computer-Assisted Text Analysis for Comparative Politics.” </a:t>
            </a:r>
            <a:r>
              <a:rPr lang="en-US" i="1"/>
              <a:t>Political Analysis</a:t>
            </a:r>
            <a:r>
              <a:rPr lang="en-US"/>
              <a:t>, 4 Feb. 2015, pp. 254–277</a:t>
            </a:r>
            <a:endParaRPr/>
          </a:p>
          <a:p>
            <a:pPr marL="0" lvl="0" indent="0" algn="l" rtl="0">
              <a:lnSpc>
                <a:spcPct val="115000"/>
              </a:lnSpc>
              <a:spcBef>
                <a:spcPts val="0"/>
              </a:spcBef>
              <a:spcAft>
                <a:spcPts val="0"/>
              </a:spcAft>
              <a:buClr>
                <a:schemeClr val="dk1"/>
              </a:buClr>
              <a:buSzPts val="1100"/>
              <a:buFont typeface="Arial"/>
              <a:buNone/>
            </a:pPr>
            <a:r>
              <a:rPr lang="en-US"/>
              <a:t>10  B10, Rachez, Arnaud, and Rodrigo Castro. “Predicting Political Bias with Python – Linalgo – Medium.” </a:t>
            </a:r>
            <a:r>
              <a:rPr lang="en-US" i="1"/>
              <a:t>Medium.com</a:t>
            </a:r>
            <a:r>
              <a:rPr lang="en-US"/>
              <a:t>, Medium Corporation, 19 Oct. 2017, medium.com/linalgo/predict-political-bias-using-python-b8575eedef13</a:t>
            </a:r>
            <a:endParaRPr/>
          </a:p>
          <a:p>
            <a:pPr marL="0" lvl="0" indent="0" algn="l" rtl="0">
              <a:lnSpc>
                <a:spcPct val="115000"/>
              </a:lnSpc>
              <a:spcBef>
                <a:spcPts val="0"/>
              </a:spcBef>
              <a:spcAft>
                <a:spcPts val="0"/>
              </a:spcAft>
              <a:buClr>
                <a:schemeClr val="dk1"/>
              </a:buClr>
              <a:buSzPts val="1100"/>
              <a:buFont typeface="Arial"/>
              <a:buNone/>
            </a:pPr>
            <a:r>
              <a:rPr lang="en-US"/>
              <a:t>11  B11, Sholar, John M. and Glaser, Noa.  “Predicting Media Bias in Online News.” Stanford University, 6 June, 2016, http://cs229.stanford.edu/proj2016spr/report/059.pdf</a:t>
            </a:r>
            <a:endParaRPr/>
          </a:p>
          <a:p>
            <a:pPr marL="0" lvl="0" indent="0" algn="l" rtl="0">
              <a:spcBef>
                <a:spcPts val="0"/>
              </a:spcBef>
              <a:spcAft>
                <a:spcPts val="0"/>
              </a:spcAft>
              <a:buNone/>
            </a:pPr>
            <a:endParaRPr/>
          </a:p>
        </p:txBody>
      </p:sp>
      <p:sp>
        <p:nvSpPr>
          <p:cNvPr id="938" name="Google Shape;938;g57d21b1a3e_0_1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57d21b1a3e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57d21b1a3e_0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1  U1, Bellows, Martha R. “Exploration of Classifying Sentence Bias in News Articles with Machine Learning Models.” </a:t>
            </a:r>
            <a:r>
              <a:rPr lang="en-US" i="1"/>
              <a:t>University of Rhode Island</a:t>
            </a:r>
            <a:r>
              <a:rPr lang="en-US"/>
              <a:t>, 2018</a:t>
            </a:r>
            <a:endParaRPr/>
          </a:p>
          <a:p>
            <a:pPr marL="0" lvl="0" indent="0" algn="l" rtl="0">
              <a:lnSpc>
                <a:spcPct val="115000"/>
              </a:lnSpc>
              <a:spcBef>
                <a:spcPts val="0"/>
              </a:spcBef>
              <a:spcAft>
                <a:spcPts val="0"/>
              </a:spcAft>
              <a:buClr>
                <a:schemeClr val="dk1"/>
              </a:buClr>
              <a:buSzPts val="1100"/>
              <a:buFont typeface="Arial"/>
              <a:buNone/>
            </a:pPr>
            <a:r>
              <a:rPr lang="en-US"/>
              <a:t>2  U2, Dehghan, Ali, et al. </a:t>
            </a:r>
            <a:r>
              <a:rPr lang="en-US" i="1"/>
              <a:t>Predicting News Bias</a:t>
            </a:r>
            <a:r>
              <a:rPr lang="en-US"/>
              <a:t>. University of Victoria, 2016, web.uvic.ca/~afyshe/dm_projs/news_bias_final_report.pdf</a:t>
            </a:r>
            <a:endParaRPr/>
          </a:p>
          <a:p>
            <a:pPr marL="0" lvl="0" indent="0" algn="l" rtl="0">
              <a:lnSpc>
                <a:spcPct val="115000"/>
              </a:lnSpc>
              <a:spcBef>
                <a:spcPts val="0"/>
              </a:spcBef>
              <a:spcAft>
                <a:spcPts val="0"/>
              </a:spcAft>
              <a:buClr>
                <a:schemeClr val="dk1"/>
              </a:buClr>
              <a:buSzPts val="1100"/>
              <a:buFont typeface="Arial"/>
              <a:buNone/>
            </a:pPr>
            <a:r>
              <a:rPr lang="en-US" b="1">
                <a:solidFill>
                  <a:srgbClr val="FF0000"/>
                </a:solidFill>
              </a:rPr>
              <a:t>3  U4, </a:t>
            </a:r>
            <a:r>
              <a:rPr lang="en-US"/>
              <a:t>Hassan, Abdalraouf. “Deep Neural Language Model for Text Classification Based on Convolutional and Recurrent Neural Networks.” </a:t>
            </a:r>
            <a:r>
              <a:rPr lang="en-US" i="1"/>
              <a:t>University of Bridgeport</a:t>
            </a:r>
            <a:r>
              <a:rPr lang="en-US"/>
              <a:t>, 2018</a:t>
            </a:r>
            <a:endParaRPr/>
          </a:p>
          <a:p>
            <a:pPr marL="0" lvl="0" indent="0" algn="l" rtl="0">
              <a:lnSpc>
                <a:spcPct val="115000"/>
              </a:lnSpc>
              <a:spcBef>
                <a:spcPts val="0"/>
              </a:spcBef>
              <a:spcAft>
                <a:spcPts val="0"/>
              </a:spcAft>
              <a:buClr>
                <a:schemeClr val="dk1"/>
              </a:buClr>
              <a:buSzPts val="1100"/>
              <a:buFont typeface="Arial"/>
              <a:buNone/>
            </a:pPr>
            <a:r>
              <a:rPr lang="en-US"/>
              <a:t>4  U5, Iyyer, Mohit, et al. “Political Ideology Detection Using Recursive Neural Networks.” </a:t>
            </a:r>
            <a:r>
              <a:rPr lang="en-US" i="1"/>
              <a:t>Proceedings of the 52nd Annual Meeting of the Association for Computational Linguistics (Volume 1: Long Papers)</a:t>
            </a:r>
            <a:r>
              <a:rPr lang="en-US"/>
              <a:t>, 2014, doi:10.3115/v1/p14-1105</a:t>
            </a:r>
            <a:endParaRPr/>
          </a:p>
          <a:p>
            <a:pPr marL="0" lvl="0" indent="0" algn="l" rtl="0">
              <a:lnSpc>
                <a:spcPct val="115000"/>
              </a:lnSpc>
              <a:spcBef>
                <a:spcPts val="0"/>
              </a:spcBef>
              <a:spcAft>
                <a:spcPts val="0"/>
              </a:spcAft>
              <a:buClr>
                <a:schemeClr val="dk1"/>
              </a:buClr>
              <a:buSzPts val="1100"/>
              <a:buFont typeface="Arial"/>
              <a:buNone/>
            </a:pPr>
            <a:r>
              <a:rPr lang="en-US"/>
              <a:t>5  U9, Misra, Arkajyoti, and Sanjib Basak. “Political Bias Analysis.” </a:t>
            </a:r>
            <a:r>
              <a:rPr lang="en-US" i="1"/>
              <a:t>Stanford University</a:t>
            </a:r>
            <a:r>
              <a:rPr lang="en-US"/>
              <a:t>, cs224d.stanford.edu/reports/MisraBasak.pdf</a:t>
            </a:r>
            <a:endParaRPr/>
          </a:p>
          <a:p>
            <a:pPr marL="0" lvl="0" indent="0" algn="l" rtl="0">
              <a:lnSpc>
                <a:spcPct val="115000"/>
              </a:lnSpc>
              <a:spcBef>
                <a:spcPts val="0"/>
              </a:spcBef>
              <a:spcAft>
                <a:spcPts val="0"/>
              </a:spcAft>
              <a:buClr>
                <a:schemeClr val="dk1"/>
              </a:buClr>
              <a:buSzPts val="1100"/>
              <a:buFont typeface="Arial"/>
              <a:buNone/>
            </a:pPr>
            <a:r>
              <a:rPr lang="en-US"/>
              <a:t>6  U10, Patankar, Anish A., et al. “A Bias Aware News Recommendation System.”  Samsung R&amp;D Institute,</a:t>
            </a:r>
            <a:r>
              <a:rPr lang="en-US">
                <a:uFill>
                  <a:noFill/>
                </a:uFill>
                <a:hlinkClick r:id="rId3"/>
              </a:rPr>
              <a:t> </a:t>
            </a:r>
            <a:r>
              <a:rPr lang="en-US" u="sng">
                <a:solidFill>
                  <a:schemeClr val="hlink"/>
                </a:solidFill>
                <a:hlinkClick r:id="rId3"/>
              </a:rPr>
              <a:t>https://arxiv.org/ftp/arxiv/papers/1803/1803.03428.pdf</a:t>
            </a:r>
            <a:endParaRPr u="sng">
              <a:solidFill>
                <a:schemeClr val="hlink"/>
              </a:solidFill>
              <a:hlinkClick r:id="rId3"/>
            </a:endParaRPr>
          </a:p>
          <a:p>
            <a:pPr marL="0" lvl="0" indent="0" algn="l" rtl="0">
              <a:lnSpc>
                <a:spcPct val="115000"/>
              </a:lnSpc>
              <a:spcBef>
                <a:spcPts val="0"/>
              </a:spcBef>
              <a:spcAft>
                <a:spcPts val="0"/>
              </a:spcAft>
              <a:buClr>
                <a:schemeClr val="dk1"/>
              </a:buClr>
              <a:buSzPts val="1100"/>
              <a:buFont typeface="Arial"/>
              <a:buNone/>
            </a:pPr>
            <a:r>
              <a:rPr lang="en-US"/>
              <a:t>7  B1, CSAIL, Adam Conner-Simons |. “Detecting Fake News at Its Source.” </a:t>
            </a:r>
            <a:r>
              <a:rPr lang="en-US" i="1"/>
              <a:t>MIT News</a:t>
            </a:r>
            <a:r>
              <a:rPr lang="en-US"/>
              <a:t>, 4 Oct. 2018, news.mit.edu/2018/mit-csail-machine-learning-system-detects-fake-news-from-source-1004</a:t>
            </a:r>
            <a:endParaRPr/>
          </a:p>
          <a:p>
            <a:pPr marL="0" lvl="0" indent="0" algn="l" rtl="0">
              <a:lnSpc>
                <a:spcPct val="115000"/>
              </a:lnSpc>
              <a:spcBef>
                <a:spcPts val="0"/>
              </a:spcBef>
              <a:spcAft>
                <a:spcPts val="0"/>
              </a:spcAft>
              <a:buClr>
                <a:schemeClr val="dk1"/>
              </a:buClr>
              <a:buSzPts val="1100"/>
              <a:buFont typeface="Arial"/>
              <a:buNone/>
            </a:pPr>
            <a:r>
              <a:rPr lang="en-US"/>
              <a:t>8  B6, </a:t>
            </a:r>
            <a:r>
              <a:rPr lang="en-US" i="1"/>
              <a:t>Linguistic Models for Analyzing and Detecting Biased Language</a:t>
            </a:r>
            <a:r>
              <a:rPr lang="en-US"/>
              <a:t>. web.stanford.edu/~jurafsky/pubs/neutrality.pdf</a:t>
            </a:r>
            <a:endParaRPr/>
          </a:p>
          <a:p>
            <a:pPr marL="0" lvl="0" indent="0" algn="l" rtl="0">
              <a:lnSpc>
                <a:spcPct val="115000"/>
              </a:lnSpc>
              <a:spcBef>
                <a:spcPts val="0"/>
              </a:spcBef>
              <a:spcAft>
                <a:spcPts val="0"/>
              </a:spcAft>
              <a:buClr>
                <a:schemeClr val="dk1"/>
              </a:buClr>
              <a:buSzPts val="1100"/>
              <a:buFont typeface="Arial"/>
              <a:buNone/>
            </a:pPr>
            <a:r>
              <a:rPr lang="en-US"/>
              <a:t>9  B7, Lucas, Christopher. “Computer-Assisted Text Analysis for Comparative Politics.” </a:t>
            </a:r>
            <a:r>
              <a:rPr lang="en-US" i="1"/>
              <a:t>Political Analysis</a:t>
            </a:r>
            <a:r>
              <a:rPr lang="en-US"/>
              <a:t>, 4 Feb. 2015, pp. 254–277</a:t>
            </a:r>
            <a:endParaRPr/>
          </a:p>
          <a:p>
            <a:pPr marL="0" lvl="0" indent="0" algn="l" rtl="0">
              <a:lnSpc>
                <a:spcPct val="115000"/>
              </a:lnSpc>
              <a:spcBef>
                <a:spcPts val="0"/>
              </a:spcBef>
              <a:spcAft>
                <a:spcPts val="0"/>
              </a:spcAft>
              <a:buClr>
                <a:schemeClr val="dk1"/>
              </a:buClr>
              <a:buSzPts val="1100"/>
              <a:buFont typeface="Arial"/>
              <a:buNone/>
            </a:pPr>
            <a:r>
              <a:rPr lang="en-US"/>
              <a:t>10  B10, Rachez, Arnaud, and Rodrigo Castro. “Predicting Political Bias with Python – Linalgo – Medium.” </a:t>
            </a:r>
            <a:r>
              <a:rPr lang="en-US" i="1"/>
              <a:t>Medium.com</a:t>
            </a:r>
            <a:r>
              <a:rPr lang="en-US"/>
              <a:t>, Medium Corporation, 19 Oct. 2017, medium.com/linalgo/predict-political-bias-using-python-b8575eedef13</a:t>
            </a:r>
            <a:endParaRPr/>
          </a:p>
          <a:p>
            <a:pPr marL="0" lvl="0" indent="0" algn="l" rtl="0">
              <a:lnSpc>
                <a:spcPct val="115000"/>
              </a:lnSpc>
              <a:spcBef>
                <a:spcPts val="0"/>
              </a:spcBef>
              <a:spcAft>
                <a:spcPts val="0"/>
              </a:spcAft>
              <a:buClr>
                <a:schemeClr val="dk1"/>
              </a:buClr>
              <a:buSzPts val="1100"/>
              <a:buFont typeface="Arial"/>
              <a:buNone/>
            </a:pPr>
            <a:r>
              <a:rPr lang="en-US"/>
              <a:t>11  B11, Sholar, John M. and Glaser, Noa.  “Predicting Media Bias in Online News.” Stanford University, 6 June, 2016, http://cs229.stanford.edu/proj2016spr/report/059.pdf</a:t>
            </a:r>
            <a:endParaRPr/>
          </a:p>
          <a:p>
            <a:pPr marL="0" lvl="0" indent="0" algn="l" rtl="0">
              <a:spcBef>
                <a:spcPts val="0"/>
              </a:spcBef>
              <a:spcAft>
                <a:spcPts val="0"/>
              </a:spcAft>
              <a:buNone/>
            </a:pPr>
            <a:endParaRPr/>
          </a:p>
        </p:txBody>
      </p:sp>
      <p:sp>
        <p:nvSpPr>
          <p:cNvPr id="956" name="Google Shape;956;g57d21b1a3e_0_1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57d21b1a3e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57d21b1a3e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Found 645 article dataset (labeled hyper partisan not leaning)</a:t>
            </a:r>
            <a:endParaRPr/>
          </a:p>
          <a:p>
            <a:pPr marL="914400" lvl="1" indent="-317500" algn="l" rtl="0">
              <a:spcBef>
                <a:spcPts val="0"/>
              </a:spcBef>
              <a:spcAft>
                <a:spcPts val="0"/>
              </a:spcAft>
              <a:buClr>
                <a:schemeClr val="dk1"/>
              </a:buClr>
              <a:buSzPts val="1400"/>
              <a:buChar char="○"/>
            </a:pPr>
            <a:r>
              <a:rPr lang="en-US"/>
              <a:t>Team further labeled data to five point scale</a:t>
            </a:r>
            <a:endParaRPr/>
          </a:p>
          <a:p>
            <a:pPr marL="914400" lvl="1" indent="-317500" algn="l" rtl="0">
              <a:spcBef>
                <a:spcPts val="0"/>
              </a:spcBef>
              <a:spcAft>
                <a:spcPts val="0"/>
              </a:spcAft>
              <a:buSzPts val="1400"/>
              <a:buChar char="○"/>
            </a:pPr>
            <a:r>
              <a:rPr lang="en-US"/>
              <a:t>Imbalance of the 645 articles, ~50% were least/center</a:t>
            </a:r>
            <a:endParaRPr/>
          </a:p>
          <a:p>
            <a:pPr marL="457200" lvl="0" indent="-317500" algn="l" rtl="0">
              <a:spcBef>
                <a:spcPts val="0"/>
              </a:spcBef>
              <a:spcAft>
                <a:spcPts val="0"/>
              </a:spcAft>
              <a:buSzPts val="1400"/>
              <a:buChar char="●"/>
            </a:pPr>
            <a:r>
              <a:rPr lang="en-US"/>
              <a:t>Talk about why we used articles labeled at the publisher level</a:t>
            </a:r>
            <a:endParaRPr/>
          </a:p>
          <a:p>
            <a:pPr marL="914400" lvl="1" indent="-317500" algn="l" rtl="0">
              <a:spcBef>
                <a:spcPts val="0"/>
              </a:spcBef>
              <a:spcAft>
                <a:spcPts val="0"/>
              </a:spcAft>
              <a:buSzPts val="1400"/>
              <a:buChar char="○"/>
            </a:pPr>
            <a:r>
              <a:rPr lang="en-US"/>
              <a:t>Evidence based on literature review and related work that also did by publisher, [did they predict on publishers as well?]</a:t>
            </a:r>
            <a:endParaRPr/>
          </a:p>
          <a:p>
            <a:pPr marL="914400" lvl="1" indent="-317500" algn="l" rtl="0">
              <a:spcBef>
                <a:spcPts val="0"/>
              </a:spcBef>
              <a:spcAft>
                <a:spcPts val="0"/>
              </a:spcAft>
              <a:buSzPts val="1400"/>
              <a:buChar char="○"/>
            </a:pPr>
            <a:r>
              <a:rPr lang="en-US"/>
              <a:t>Lack of a large enough, labeled dataset at the article level for using a neural network</a:t>
            </a:r>
            <a:endParaRPr/>
          </a:p>
          <a:p>
            <a:pPr marL="914400" lvl="1" indent="-317500" algn="l" rtl="0">
              <a:spcBef>
                <a:spcPts val="0"/>
              </a:spcBef>
              <a:spcAft>
                <a:spcPts val="0"/>
              </a:spcAft>
              <a:buSzPts val="1400"/>
              <a:buChar char="○"/>
            </a:pPr>
            <a:r>
              <a:rPr lang="en-US"/>
              <a:t>Assumed law of large numbers, majority of right leaning publisher articles would outweigh any non conforming articles</a:t>
            </a:r>
            <a:endParaRPr/>
          </a:p>
          <a:p>
            <a:pPr marL="457200" lvl="0" indent="-317500" algn="l" rtl="0">
              <a:spcBef>
                <a:spcPts val="0"/>
              </a:spcBef>
              <a:spcAft>
                <a:spcPts val="0"/>
              </a:spcAft>
              <a:buSzPts val="1400"/>
              <a:buChar char="●"/>
            </a:pPr>
            <a:r>
              <a:rPr lang="en-US"/>
              <a:t>Dataset used in competition for predicting hyper partisanship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74" name="Google Shape;974;g57d21b1a3e_0_1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57d21b1a3e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57d21b1a3e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Found 645 article dataset (labeled hyper partisan not leaning)</a:t>
            </a:r>
            <a:endParaRPr/>
          </a:p>
          <a:p>
            <a:pPr marL="914400" lvl="1" indent="-317500" algn="l" rtl="0">
              <a:spcBef>
                <a:spcPts val="0"/>
              </a:spcBef>
              <a:spcAft>
                <a:spcPts val="0"/>
              </a:spcAft>
              <a:buClr>
                <a:schemeClr val="dk1"/>
              </a:buClr>
              <a:buSzPts val="1400"/>
              <a:buChar char="○"/>
            </a:pPr>
            <a:r>
              <a:rPr lang="en-US"/>
              <a:t>Team further labeled data to five point scale</a:t>
            </a:r>
            <a:endParaRPr/>
          </a:p>
          <a:p>
            <a:pPr marL="914400" lvl="1" indent="-317500" algn="l" rtl="0">
              <a:spcBef>
                <a:spcPts val="0"/>
              </a:spcBef>
              <a:spcAft>
                <a:spcPts val="0"/>
              </a:spcAft>
              <a:buSzPts val="1400"/>
              <a:buChar char="○"/>
            </a:pPr>
            <a:r>
              <a:rPr lang="en-US"/>
              <a:t>Imbalance of the 645 articles, ~50% were least/center</a:t>
            </a:r>
            <a:endParaRPr/>
          </a:p>
          <a:p>
            <a:pPr marL="457200" lvl="0" indent="-317500" algn="l" rtl="0">
              <a:spcBef>
                <a:spcPts val="0"/>
              </a:spcBef>
              <a:spcAft>
                <a:spcPts val="0"/>
              </a:spcAft>
              <a:buSzPts val="1400"/>
              <a:buChar char="●"/>
            </a:pPr>
            <a:r>
              <a:rPr lang="en-US"/>
              <a:t>Talk about why we used articles labeled at the publisher level</a:t>
            </a:r>
            <a:endParaRPr/>
          </a:p>
          <a:p>
            <a:pPr marL="914400" lvl="1" indent="-317500" algn="l" rtl="0">
              <a:spcBef>
                <a:spcPts val="0"/>
              </a:spcBef>
              <a:spcAft>
                <a:spcPts val="0"/>
              </a:spcAft>
              <a:buSzPts val="1400"/>
              <a:buChar char="○"/>
            </a:pPr>
            <a:r>
              <a:rPr lang="en-US"/>
              <a:t>Evidence based on literature review and related work that also did by publisher, [did they predict on publishers as well?]</a:t>
            </a:r>
            <a:endParaRPr/>
          </a:p>
          <a:p>
            <a:pPr marL="914400" lvl="1" indent="-317500" algn="l" rtl="0">
              <a:spcBef>
                <a:spcPts val="0"/>
              </a:spcBef>
              <a:spcAft>
                <a:spcPts val="0"/>
              </a:spcAft>
              <a:buSzPts val="1400"/>
              <a:buChar char="○"/>
            </a:pPr>
            <a:r>
              <a:rPr lang="en-US"/>
              <a:t>Lack of a large enough, labeled dataset at the article level for using a neural network</a:t>
            </a:r>
            <a:endParaRPr/>
          </a:p>
          <a:p>
            <a:pPr marL="914400" lvl="1" indent="-317500" algn="l" rtl="0">
              <a:spcBef>
                <a:spcPts val="0"/>
              </a:spcBef>
              <a:spcAft>
                <a:spcPts val="0"/>
              </a:spcAft>
              <a:buSzPts val="1400"/>
              <a:buChar char="○"/>
            </a:pPr>
            <a:r>
              <a:rPr lang="en-US"/>
              <a:t>Assumed law of large numbers, majority of right leaning publisher articles would outweigh any non conforming articles</a:t>
            </a:r>
            <a:endParaRPr/>
          </a:p>
          <a:p>
            <a:pPr marL="457200" lvl="0" indent="-317500" algn="l" rtl="0">
              <a:spcBef>
                <a:spcPts val="0"/>
              </a:spcBef>
              <a:spcAft>
                <a:spcPts val="0"/>
              </a:spcAft>
              <a:buSzPts val="1400"/>
              <a:buChar char="●"/>
            </a:pPr>
            <a:r>
              <a:rPr lang="en-US"/>
              <a:t>Dataset used in competition for predicting hyper partisanship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91" name="Google Shape;991;g57d21b1a3e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57d21b1a3e_0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57d21b1a3e_0_2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Found 645 article dataset (labeled hyper partisan not leaning)</a:t>
            </a:r>
            <a:endParaRPr/>
          </a:p>
          <a:p>
            <a:pPr marL="914400" lvl="1" indent="-317500" algn="l" rtl="0">
              <a:spcBef>
                <a:spcPts val="0"/>
              </a:spcBef>
              <a:spcAft>
                <a:spcPts val="0"/>
              </a:spcAft>
              <a:buClr>
                <a:schemeClr val="dk1"/>
              </a:buClr>
              <a:buSzPts val="1400"/>
              <a:buChar char="○"/>
            </a:pPr>
            <a:r>
              <a:rPr lang="en-US"/>
              <a:t>Team further labeled data to five point scale</a:t>
            </a:r>
            <a:endParaRPr/>
          </a:p>
          <a:p>
            <a:pPr marL="914400" lvl="1" indent="-317500" algn="l" rtl="0">
              <a:spcBef>
                <a:spcPts val="0"/>
              </a:spcBef>
              <a:spcAft>
                <a:spcPts val="0"/>
              </a:spcAft>
              <a:buSzPts val="1400"/>
              <a:buChar char="○"/>
            </a:pPr>
            <a:r>
              <a:rPr lang="en-US"/>
              <a:t>Imbalance of the 645 articles, ~50% were least/center</a:t>
            </a:r>
            <a:endParaRPr/>
          </a:p>
          <a:p>
            <a:pPr marL="457200" lvl="0" indent="-317500" algn="l" rtl="0">
              <a:spcBef>
                <a:spcPts val="0"/>
              </a:spcBef>
              <a:spcAft>
                <a:spcPts val="0"/>
              </a:spcAft>
              <a:buSzPts val="1400"/>
              <a:buChar char="●"/>
            </a:pPr>
            <a:r>
              <a:rPr lang="en-US"/>
              <a:t>Talk about why we used articles labeled at the publisher level</a:t>
            </a:r>
            <a:endParaRPr/>
          </a:p>
          <a:p>
            <a:pPr marL="914400" lvl="1" indent="-317500" algn="l" rtl="0">
              <a:spcBef>
                <a:spcPts val="0"/>
              </a:spcBef>
              <a:spcAft>
                <a:spcPts val="0"/>
              </a:spcAft>
              <a:buSzPts val="1400"/>
              <a:buChar char="○"/>
            </a:pPr>
            <a:r>
              <a:rPr lang="en-US"/>
              <a:t>Evidence based on literature review and related work that also did by publisher, [did they predict on publishers as well?]</a:t>
            </a:r>
            <a:endParaRPr/>
          </a:p>
          <a:p>
            <a:pPr marL="914400" lvl="1" indent="-317500" algn="l" rtl="0">
              <a:spcBef>
                <a:spcPts val="0"/>
              </a:spcBef>
              <a:spcAft>
                <a:spcPts val="0"/>
              </a:spcAft>
              <a:buSzPts val="1400"/>
              <a:buChar char="○"/>
            </a:pPr>
            <a:r>
              <a:rPr lang="en-US"/>
              <a:t>Lack of a large enough, labeled dataset at the article level for using a neural network</a:t>
            </a:r>
            <a:endParaRPr/>
          </a:p>
          <a:p>
            <a:pPr marL="914400" lvl="1" indent="-317500" algn="l" rtl="0">
              <a:spcBef>
                <a:spcPts val="0"/>
              </a:spcBef>
              <a:spcAft>
                <a:spcPts val="0"/>
              </a:spcAft>
              <a:buSzPts val="1400"/>
              <a:buChar char="○"/>
            </a:pPr>
            <a:r>
              <a:rPr lang="en-US"/>
              <a:t>Assumed law of large numbers, majority of right leaning publisher articles would outweigh any non conforming articles</a:t>
            </a:r>
            <a:endParaRPr/>
          </a:p>
          <a:p>
            <a:pPr marL="457200" lvl="0" indent="-317500" algn="l" rtl="0">
              <a:spcBef>
                <a:spcPts val="0"/>
              </a:spcBef>
              <a:spcAft>
                <a:spcPts val="0"/>
              </a:spcAft>
              <a:buSzPts val="1400"/>
              <a:buChar char="●"/>
            </a:pPr>
            <a:r>
              <a:rPr lang="en-US"/>
              <a:t>Dataset used in competition for predicting hyper partisanship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08" name="Google Shape;1008;g57d21b1a3e_0_2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57d21b1a3e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57d21b1a3e_0_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Found 645 article dataset (labeled hyper partisan not leaning)</a:t>
            </a:r>
            <a:endParaRPr/>
          </a:p>
          <a:p>
            <a:pPr marL="914400" lvl="1" indent="-317500" algn="l" rtl="0">
              <a:spcBef>
                <a:spcPts val="0"/>
              </a:spcBef>
              <a:spcAft>
                <a:spcPts val="0"/>
              </a:spcAft>
              <a:buClr>
                <a:schemeClr val="dk1"/>
              </a:buClr>
              <a:buSzPts val="1400"/>
              <a:buChar char="○"/>
            </a:pPr>
            <a:r>
              <a:rPr lang="en-US"/>
              <a:t>Team further labeled data to five point scale</a:t>
            </a:r>
            <a:endParaRPr/>
          </a:p>
          <a:p>
            <a:pPr marL="914400" lvl="1" indent="-317500" algn="l" rtl="0">
              <a:spcBef>
                <a:spcPts val="0"/>
              </a:spcBef>
              <a:spcAft>
                <a:spcPts val="0"/>
              </a:spcAft>
              <a:buSzPts val="1400"/>
              <a:buChar char="○"/>
            </a:pPr>
            <a:r>
              <a:rPr lang="en-US"/>
              <a:t>Imbalance of the 645 articles, ~50% were least/center</a:t>
            </a:r>
            <a:endParaRPr/>
          </a:p>
          <a:p>
            <a:pPr marL="457200" lvl="0" indent="-317500" algn="l" rtl="0">
              <a:spcBef>
                <a:spcPts val="0"/>
              </a:spcBef>
              <a:spcAft>
                <a:spcPts val="0"/>
              </a:spcAft>
              <a:buSzPts val="1400"/>
              <a:buChar char="●"/>
            </a:pPr>
            <a:r>
              <a:rPr lang="en-US"/>
              <a:t>Talk about why we used articles labeled at the publisher level</a:t>
            </a:r>
            <a:endParaRPr/>
          </a:p>
          <a:p>
            <a:pPr marL="914400" lvl="1" indent="-317500" algn="l" rtl="0">
              <a:spcBef>
                <a:spcPts val="0"/>
              </a:spcBef>
              <a:spcAft>
                <a:spcPts val="0"/>
              </a:spcAft>
              <a:buSzPts val="1400"/>
              <a:buChar char="○"/>
            </a:pPr>
            <a:r>
              <a:rPr lang="en-US"/>
              <a:t>Evidence based on literature review and related work that also did by publisher, [did they predict on publishers as well?]</a:t>
            </a:r>
            <a:endParaRPr/>
          </a:p>
          <a:p>
            <a:pPr marL="914400" lvl="1" indent="-317500" algn="l" rtl="0">
              <a:spcBef>
                <a:spcPts val="0"/>
              </a:spcBef>
              <a:spcAft>
                <a:spcPts val="0"/>
              </a:spcAft>
              <a:buSzPts val="1400"/>
              <a:buChar char="○"/>
            </a:pPr>
            <a:r>
              <a:rPr lang="en-US"/>
              <a:t>Lack of a large enough, labeled dataset at the article level for using a neural network</a:t>
            </a:r>
            <a:endParaRPr/>
          </a:p>
          <a:p>
            <a:pPr marL="914400" lvl="1" indent="-317500" algn="l" rtl="0">
              <a:spcBef>
                <a:spcPts val="0"/>
              </a:spcBef>
              <a:spcAft>
                <a:spcPts val="0"/>
              </a:spcAft>
              <a:buSzPts val="1400"/>
              <a:buChar char="○"/>
            </a:pPr>
            <a:r>
              <a:rPr lang="en-US"/>
              <a:t>Assumed law of large numbers, majority of right leaning publisher articles would outweigh any non conforming articles</a:t>
            </a:r>
            <a:endParaRPr/>
          </a:p>
          <a:p>
            <a:pPr marL="457200" lvl="0" indent="-317500" algn="l" rtl="0">
              <a:spcBef>
                <a:spcPts val="0"/>
              </a:spcBef>
              <a:spcAft>
                <a:spcPts val="0"/>
              </a:spcAft>
              <a:buSzPts val="1400"/>
              <a:buChar char="●"/>
            </a:pPr>
            <a:r>
              <a:rPr lang="en-US"/>
              <a:t>Dataset used in competition for predicting hyper partisanship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25" name="Google Shape;1025;g57d21b1a3e_0_2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57d21b1a3e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57d21b1a3e_0_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Found 645 article dataset (labeled hyper partisan not leaning)</a:t>
            </a:r>
            <a:endParaRPr/>
          </a:p>
          <a:p>
            <a:pPr marL="914400" lvl="1" indent="-317500" algn="l" rtl="0">
              <a:spcBef>
                <a:spcPts val="0"/>
              </a:spcBef>
              <a:spcAft>
                <a:spcPts val="0"/>
              </a:spcAft>
              <a:buClr>
                <a:schemeClr val="dk1"/>
              </a:buClr>
              <a:buSzPts val="1400"/>
              <a:buChar char="○"/>
            </a:pPr>
            <a:r>
              <a:rPr lang="en-US"/>
              <a:t>Team further labeled data to five point scale</a:t>
            </a:r>
            <a:endParaRPr/>
          </a:p>
          <a:p>
            <a:pPr marL="914400" lvl="1" indent="-317500" algn="l" rtl="0">
              <a:spcBef>
                <a:spcPts val="0"/>
              </a:spcBef>
              <a:spcAft>
                <a:spcPts val="0"/>
              </a:spcAft>
              <a:buSzPts val="1400"/>
              <a:buChar char="○"/>
            </a:pPr>
            <a:r>
              <a:rPr lang="en-US"/>
              <a:t>Imbalance of the 645 articles, ~50% were least/center</a:t>
            </a:r>
            <a:endParaRPr/>
          </a:p>
          <a:p>
            <a:pPr marL="457200" lvl="0" indent="-317500" algn="l" rtl="0">
              <a:spcBef>
                <a:spcPts val="0"/>
              </a:spcBef>
              <a:spcAft>
                <a:spcPts val="0"/>
              </a:spcAft>
              <a:buSzPts val="1400"/>
              <a:buChar char="●"/>
            </a:pPr>
            <a:r>
              <a:rPr lang="en-US"/>
              <a:t>Talk about why we used articles labeled at the publisher level</a:t>
            </a:r>
            <a:endParaRPr/>
          </a:p>
          <a:p>
            <a:pPr marL="914400" lvl="1" indent="-317500" algn="l" rtl="0">
              <a:spcBef>
                <a:spcPts val="0"/>
              </a:spcBef>
              <a:spcAft>
                <a:spcPts val="0"/>
              </a:spcAft>
              <a:buSzPts val="1400"/>
              <a:buChar char="○"/>
            </a:pPr>
            <a:r>
              <a:rPr lang="en-US"/>
              <a:t>Evidence based on literature review and related work that also did by publisher, [did they predict on publishers as well?]</a:t>
            </a:r>
            <a:endParaRPr/>
          </a:p>
          <a:p>
            <a:pPr marL="914400" lvl="1" indent="-317500" algn="l" rtl="0">
              <a:spcBef>
                <a:spcPts val="0"/>
              </a:spcBef>
              <a:spcAft>
                <a:spcPts val="0"/>
              </a:spcAft>
              <a:buSzPts val="1400"/>
              <a:buChar char="○"/>
            </a:pPr>
            <a:r>
              <a:rPr lang="en-US"/>
              <a:t>Lack of a large enough, labeled dataset at the article level for using a neural network</a:t>
            </a:r>
            <a:endParaRPr/>
          </a:p>
          <a:p>
            <a:pPr marL="914400" lvl="1" indent="-317500" algn="l" rtl="0">
              <a:spcBef>
                <a:spcPts val="0"/>
              </a:spcBef>
              <a:spcAft>
                <a:spcPts val="0"/>
              </a:spcAft>
              <a:buSzPts val="1400"/>
              <a:buChar char="○"/>
            </a:pPr>
            <a:r>
              <a:rPr lang="en-US"/>
              <a:t>Assumed law of large numbers, majority of right leaning publisher articles would outweigh any non conforming articles</a:t>
            </a:r>
            <a:endParaRPr/>
          </a:p>
          <a:p>
            <a:pPr marL="457200" lvl="0" indent="-317500" algn="l" rtl="0">
              <a:spcBef>
                <a:spcPts val="0"/>
              </a:spcBef>
              <a:spcAft>
                <a:spcPts val="0"/>
              </a:spcAft>
              <a:buSzPts val="1400"/>
              <a:buChar char="●"/>
            </a:pPr>
            <a:r>
              <a:rPr lang="en-US"/>
              <a:t>Dataset used in competition for predicting hyper partisanship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42" name="Google Shape;1042;g57d21b1a3e_0_2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57d21b1a3e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57d21b1a3e_0_2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Found 645 article dataset (labeled hyper partisan not leaning)</a:t>
            </a:r>
            <a:endParaRPr/>
          </a:p>
          <a:p>
            <a:pPr marL="914400" lvl="1" indent="-317500" algn="l" rtl="0">
              <a:spcBef>
                <a:spcPts val="0"/>
              </a:spcBef>
              <a:spcAft>
                <a:spcPts val="0"/>
              </a:spcAft>
              <a:buClr>
                <a:schemeClr val="dk1"/>
              </a:buClr>
              <a:buSzPts val="1400"/>
              <a:buChar char="○"/>
            </a:pPr>
            <a:r>
              <a:rPr lang="en-US"/>
              <a:t>Team further labeled data to five point scale</a:t>
            </a:r>
            <a:endParaRPr/>
          </a:p>
          <a:p>
            <a:pPr marL="914400" lvl="1" indent="-317500" algn="l" rtl="0">
              <a:spcBef>
                <a:spcPts val="0"/>
              </a:spcBef>
              <a:spcAft>
                <a:spcPts val="0"/>
              </a:spcAft>
              <a:buSzPts val="1400"/>
              <a:buChar char="○"/>
            </a:pPr>
            <a:r>
              <a:rPr lang="en-US"/>
              <a:t>Imbalance of the 645 articles, ~50% were least/center</a:t>
            </a:r>
            <a:endParaRPr/>
          </a:p>
          <a:p>
            <a:pPr marL="457200" lvl="0" indent="-317500" algn="l" rtl="0">
              <a:spcBef>
                <a:spcPts val="0"/>
              </a:spcBef>
              <a:spcAft>
                <a:spcPts val="0"/>
              </a:spcAft>
              <a:buSzPts val="1400"/>
              <a:buChar char="●"/>
            </a:pPr>
            <a:r>
              <a:rPr lang="en-US"/>
              <a:t>Talk about why we used articles labeled at the publisher level</a:t>
            </a:r>
            <a:endParaRPr/>
          </a:p>
          <a:p>
            <a:pPr marL="914400" lvl="1" indent="-317500" algn="l" rtl="0">
              <a:spcBef>
                <a:spcPts val="0"/>
              </a:spcBef>
              <a:spcAft>
                <a:spcPts val="0"/>
              </a:spcAft>
              <a:buSzPts val="1400"/>
              <a:buChar char="○"/>
            </a:pPr>
            <a:r>
              <a:rPr lang="en-US"/>
              <a:t>Evidence based on literature review and related work that also did by publisher, [did they predict on publishers as well?]</a:t>
            </a:r>
            <a:endParaRPr/>
          </a:p>
          <a:p>
            <a:pPr marL="914400" lvl="1" indent="-317500" algn="l" rtl="0">
              <a:spcBef>
                <a:spcPts val="0"/>
              </a:spcBef>
              <a:spcAft>
                <a:spcPts val="0"/>
              </a:spcAft>
              <a:buSzPts val="1400"/>
              <a:buChar char="○"/>
            </a:pPr>
            <a:r>
              <a:rPr lang="en-US"/>
              <a:t>Lack of a large enough, labeled dataset at the article level for using a neural network</a:t>
            </a:r>
            <a:endParaRPr/>
          </a:p>
          <a:p>
            <a:pPr marL="914400" lvl="1" indent="-317500" algn="l" rtl="0">
              <a:spcBef>
                <a:spcPts val="0"/>
              </a:spcBef>
              <a:spcAft>
                <a:spcPts val="0"/>
              </a:spcAft>
              <a:buSzPts val="1400"/>
              <a:buChar char="○"/>
            </a:pPr>
            <a:r>
              <a:rPr lang="en-US"/>
              <a:t>Assumed law of large numbers, majority of right leaning publisher articles would outweigh any non conforming articles</a:t>
            </a:r>
            <a:endParaRPr/>
          </a:p>
          <a:p>
            <a:pPr marL="457200" lvl="0" indent="-317500" algn="l" rtl="0">
              <a:spcBef>
                <a:spcPts val="0"/>
              </a:spcBef>
              <a:spcAft>
                <a:spcPts val="0"/>
              </a:spcAft>
              <a:buSzPts val="1400"/>
              <a:buChar char="●"/>
            </a:pPr>
            <a:r>
              <a:rPr lang="en-US"/>
              <a:t>Dataset used in competition for predicting hyper partisanship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60" name="Google Shape;1060;g57d21b1a3e_0_2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57d21b1a3e_0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57d21b1a3e_0_2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Train/test split done by competition site, publishers were mutually exclusive in those sets</a:t>
            </a:r>
            <a:endParaRPr/>
          </a:p>
          <a:p>
            <a:pPr marL="457200" lvl="0" indent="-317500" algn="l" rtl="0">
              <a:spcBef>
                <a:spcPts val="0"/>
              </a:spcBef>
              <a:spcAft>
                <a:spcPts val="0"/>
              </a:spcAft>
              <a:buSzPts val="1400"/>
              <a:buChar char="●"/>
            </a:pPr>
            <a:r>
              <a:rPr lang="en-US"/>
              <a:t>Dropped articles with no publish date/publisher prior to Jan 1 2009</a:t>
            </a:r>
            <a:endParaRPr/>
          </a:p>
          <a:p>
            <a:pPr marL="914400" lvl="1" indent="-317500" algn="l" rtl="0">
              <a:spcBef>
                <a:spcPts val="0"/>
              </a:spcBef>
              <a:spcAft>
                <a:spcPts val="0"/>
              </a:spcAft>
              <a:buSzPts val="1400"/>
              <a:buChar char="○"/>
            </a:pPr>
            <a:r>
              <a:rPr lang="en-US"/>
              <a:t>Wanted to keep leaning on a topic consistent, political groups change over time</a:t>
            </a:r>
            <a:endParaRPr/>
          </a:p>
          <a:p>
            <a:pPr marL="457200" lvl="0" indent="-317500" algn="l" rtl="0">
              <a:spcBef>
                <a:spcPts val="0"/>
              </a:spcBef>
              <a:spcAft>
                <a:spcPts val="0"/>
              </a:spcAft>
              <a:buSzPts val="1400"/>
              <a:buChar char="●"/>
            </a:pPr>
            <a:r>
              <a:rPr lang="en-US"/>
              <a:t>Multiple research sources cited MBFC as their leaning authority</a:t>
            </a:r>
            <a:endParaRPr/>
          </a:p>
          <a:p>
            <a:pPr marL="457200" lvl="0" indent="-317500" algn="l" rtl="0">
              <a:spcBef>
                <a:spcPts val="0"/>
              </a:spcBef>
              <a:spcAft>
                <a:spcPts val="0"/>
              </a:spcAft>
              <a:buSzPts val="1400"/>
              <a:buChar char="●"/>
            </a:pPr>
            <a:r>
              <a:rPr lang="en-US"/>
              <a:t>Last step was to drop duplicate articles</a:t>
            </a:r>
            <a:endParaRPr/>
          </a:p>
        </p:txBody>
      </p:sp>
      <p:sp>
        <p:nvSpPr>
          <p:cNvPr id="1078" name="Google Shape;1078;g57d21b1a3e_0_2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2631466cc_1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2631466cc_1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400"/>
          </a:p>
        </p:txBody>
      </p:sp>
      <p:sp>
        <p:nvSpPr>
          <p:cNvPr id="232" name="Google Shape;232;g52631466cc_1_1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57d21b1a3e_0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57d21b1a3e_0_3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Train/test split done by competition site, publishers were mutually exclusive in those sets</a:t>
            </a:r>
            <a:endParaRPr/>
          </a:p>
          <a:p>
            <a:pPr marL="457200" lvl="0" indent="-317500" algn="l" rtl="0">
              <a:spcBef>
                <a:spcPts val="0"/>
              </a:spcBef>
              <a:spcAft>
                <a:spcPts val="0"/>
              </a:spcAft>
              <a:buSzPts val="1400"/>
              <a:buChar char="●"/>
            </a:pPr>
            <a:r>
              <a:rPr lang="en-US"/>
              <a:t>Dropped articles with no publish date/publisher prior to Jan 1 2009</a:t>
            </a:r>
            <a:endParaRPr/>
          </a:p>
          <a:p>
            <a:pPr marL="914400" lvl="1" indent="-317500" algn="l" rtl="0">
              <a:spcBef>
                <a:spcPts val="0"/>
              </a:spcBef>
              <a:spcAft>
                <a:spcPts val="0"/>
              </a:spcAft>
              <a:buSzPts val="1400"/>
              <a:buChar char="○"/>
            </a:pPr>
            <a:r>
              <a:rPr lang="en-US"/>
              <a:t>Wanted to keep leaning on a topic consistent, political groups change over time</a:t>
            </a:r>
            <a:endParaRPr/>
          </a:p>
          <a:p>
            <a:pPr marL="457200" lvl="0" indent="-317500" algn="l" rtl="0">
              <a:spcBef>
                <a:spcPts val="0"/>
              </a:spcBef>
              <a:spcAft>
                <a:spcPts val="0"/>
              </a:spcAft>
              <a:buSzPts val="1400"/>
              <a:buChar char="●"/>
            </a:pPr>
            <a:r>
              <a:rPr lang="en-US"/>
              <a:t>Multiple research sources cited MBFC as their leaning authority</a:t>
            </a:r>
            <a:endParaRPr/>
          </a:p>
          <a:p>
            <a:pPr marL="457200" lvl="0" indent="-317500" algn="l" rtl="0">
              <a:spcBef>
                <a:spcPts val="0"/>
              </a:spcBef>
              <a:spcAft>
                <a:spcPts val="0"/>
              </a:spcAft>
              <a:buSzPts val="1400"/>
              <a:buChar char="●"/>
            </a:pPr>
            <a:r>
              <a:rPr lang="en-US"/>
              <a:t>Last step was to drop duplicate articles</a:t>
            </a:r>
            <a:endParaRPr/>
          </a:p>
        </p:txBody>
      </p:sp>
      <p:sp>
        <p:nvSpPr>
          <p:cNvPr id="1106" name="Google Shape;1106;g57d21b1a3e_0_3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57d21b1a3e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57d21b1a3e_0_3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3" name="Google Shape;1123;g57d21b1a3e_0_3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57d21b1a3e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57d21b1a3e_0_3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3" name="Google Shape;1143;g57d21b1a3e_0_3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57d21b1a3e_0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57d21b1a3e_0_4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1" name="Google Shape;1161;g57d21b1a3e_0_4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57d21b1a3e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57d21b1a3e_0_3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9" name="Google Shape;1179;g57d21b1a3e_0_3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57d21b1a3e_0_4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57d21b1a3e_0_4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g57d21b1a3e_0_4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57d21b1a3e_0_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57d21b1a3e_0_4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7" name="Google Shape;1217;g57d21b1a3e_0_4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57d21b1a3e_0_4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57d21b1a3e_0_4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5" name="Google Shape;1235;g57d21b1a3e_0_4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555b32b312_6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555b32b312_6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g555b32b312_6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555b32b312_6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555b32b312_6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3" name="Google Shape;1273;g555b32b312_6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cdd04a75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cdd04a75e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4cdd04a75e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5204b484ff_2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5204b484ff_2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latin typeface="Century Gothic"/>
                <a:ea typeface="Century Gothic"/>
                <a:cs typeface="Century Gothic"/>
                <a:sym typeface="Century Gothic"/>
              </a:rPr>
              <a:t>Summarize accuracies from CNN/MNB/SVM on dataset</a:t>
            </a:r>
            <a:endParaRPr sz="1400">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400">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US" sz="1400">
                <a:latin typeface="Century Gothic"/>
                <a:ea typeface="Century Gothic"/>
                <a:cs typeface="Century Gothic"/>
                <a:sym typeface="Century Gothic"/>
              </a:rPr>
              <a:t>Model did not generalize to the test set</a:t>
            </a:r>
            <a:endParaRPr/>
          </a:p>
        </p:txBody>
      </p:sp>
      <p:sp>
        <p:nvSpPr>
          <p:cNvPr id="1297" name="Google Shape;1297;g5204b484ff_2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2718929ef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2718929ef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52718929ef_1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cdd04a75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cdd04a75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1  Bellows, Martha R. “Exploration of Classifying Sentence Bias in News Articles with Machine Learning Models.” </a:t>
            </a:r>
            <a:r>
              <a:rPr lang="en-US" i="1"/>
              <a:t>University of Rhode Island</a:t>
            </a:r>
            <a:r>
              <a:rPr lang="en-US"/>
              <a:t>, 2018.</a:t>
            </a:r>
            <a:endParaRPr/>
          </a:p>
          <a:p>
            <a:pPr marL="0" lvl="0" indent="0" algn="l" rtl="0">
              <a:lnSpc>
                <a:spcPct val="115000"/>
              </a:lnSpc>
              <a:spcBef>
                <a:spcPts val="0"/>
              </a:spcBef>
              <a:spcAft>
                <a:spcPts val="0"/>
              </a:spcAft>
              <a:buClr>
                <a:schemeClr val="dk1"/>
              </a:buClr>
              <a:buSzPts val="1100"/>
              <a:buFont typeface="Arial"/>
              <a:buNone/>
            </a:pPr>
            <a:r>
              <a:rPr lang="en-US"/>
              <a:t>2  Conner-Simons, Adam. “Detecting Fake News at Its Source.” </a:t>
            </a:r>
            <a:r>
              <a:rPr lang="en-US" i="1"/>
              <a:t>MIT News</a:t>
            </a:r>
            <a:r>
              <a:rPr lang="en-US"/>
              <a:t>, 4 Oct. 2018, news.mit.edu/2018/mit-csail-machine-learning-system-detects-fake-news-from-source-1004.</a:t>
            </a:r>
            <a:endParaRPr/>
          </a:p>
          <a:p>
            <a:pPr marL="0" lvl="0" indent="0" algn="l" rtl="0">
              <a:lnSpc>
                <a:spcPct val="115000"/>
              </a:lnSpc>
              <a:spcBef>
                <a:spcPts val="0"/>
              </a:spcBef>
              <a:spcAft>
                <a:spcPts val="0"/>
              </a:spcAft>
              <a:buClr>
                <a:schemeClr val="dk1"/>
              </a:buClr>
              <a:buSzPts val="1100"/>
              <a:buFont typeface="Arial"/>
              <a:buNone/>
            </a:pPr>
            <a:r>
              <a:rPr lang="en-US"/>
              <a:t>3  Dehghan, Ali, et al. </a:t>
            </a:r>
            <a:r>
              <a:rPr lang="en-US" i="1"/>
              <a:t>Predicting News Bias</a:t>
            </a:r>
            <a:r>
              <a:rPr lang="en-US"/>
              <a:t>. University of Victoria, 2016, web.uvic.ca/~afyshe/dm_projs/news_bias_final_report.pdf.</a:t>
            </a:r>
            <a:endParaRPr/>
          </a:p>
          <a:p>
            <a:pPr marL="0" lvl="0" indent="0" algn="l" rtl="0">
              <a:lnSpc>
                <a:spcPct val="115000"/>
              </a:lnSpc>
              <a:spcBef>
                <a:spcPts val="0"/>
              </a:spcBef>
              <a:spcAft>
                <a:spcPts val="0"/>
              </a:spcAft>
              <a:buClr>
                <a:schemeClr val="dk1"/>
              </a:buClr>
              <a:buSzPts val="1100"/>
              <a:buFont typeface="Arial"/>
              <a:buNone/>
            </a:pPr>
            <a:r>
              <a:rPr lang="en-US" b="1" i="1">
                <a:solidFill>
                  <a:srgbClr val="FF0000"/>
                </a:solidFill>
              </a:rPr>
              <a:t>4 </a:t>
            </a:r>
            <a:r>
              <a:rPr lang="en-US" b="1"/>
              <a:t> </a:t>
            </a:r>
            <a:r>
              <a:rPr lang="en-US"/>
              <a:t>Hassan, Abdalraouf. “Deep Neural Language Model for Text Classification Based on Convolutional and Recurrent Neural Networks.” </a:t>
            </a:r>
            <a:r>
              <a:rPr lang="en-US" i="1"/>
              <a:t>University of Bridgeport</a:t>
            </a:r>
            <a:r>
              <a:rPr lang="en-US"/>
              <a:t>, 2018.</a:t>
            </a:r>
            <a:endParaRPr/>
          </a:p>
          <a:p>
            <a:pPr marL="0" lvl="0" indent="0" algn="l" rtl="0">
              <a:lnSpc>
                <a:spcPct val="115000"/>
              </a:lnSpc>
              <a:spcBef>
                <a:spcPts val="0"/>
              </a:spcBef>
              <a:spcAft>
                <a:spcPts val="0"/>
              </a:spcAft>
              <a:buClr>
                <a:schemeClr val="dk1"/>
              </a:buClr>
              <a:buSzPts val="1100"/>
              <a:buFont typeface="Arial"/>
              <a:buNone/>
            </a:pPr>
            <a:r>
              <a:rPr lang="en-US"/>
              <a:t>5  Iyyer, Mohit, et al. “Political Ideology Detection Using Recursive Neural Networks.” </a:t>
            </a:r>
            <a:r>
              <a:rPr lang="en-US" i="1"/>
              <a:t>Proceedings of the 52nd Annual Meeting of the Association for Computational Linguistics (Volume 1: Long Papers)</a:t>
            </a:r>
            <a:r>
              <a:rPr lang="en-US"/>
              <a:t>, 2014, doi:10.3115/v1/p14-1105.</a:t>
            </a:r>
            <a:endParaRPr/>
          </a:p>
          <a:p>
            <a:pPr marL="0" lvl="0" indent="0" algn="l" rtl="0">
              <a:lnSpc>
                <a:spcPct val="115000"/>
              </a:lnSpc>
              <a:spcBef>
                <a:spcPts val="0"/>
              </a:spcBef>
              <a:spcAft>
                <a:spcPts val="0"/>
              </a:spcAft>
              <a:buClr>
                <a:schemeClr val="dk1"/>
              </a:buClr>
              <a:buSzPts val="1100"/>
              <a:buFont typeface="Arial"/>
              <a:buNone/>
            </a:pPr>
            <a:r>
              <a:rPr lang="en-US"/>
              <a:t>6  Lucas, Christopher. “Computer-Assisted Text Analysis for Comparative Politics.” </a:t>
            </a:r>
            <a:r>
              <a:rPr lang="en-US" i="1"/>
              <a:t>Political Analysis</a:t>
            </a:r>
            <a:r>
              <a:rPr lang="en-US"/>
              <a:t>, 4 Feb. 2015, pp. 254–277.</a:t>
            </a:r>
            <a:endParaRPr/>
          </a:p>
          <a:p>
            <a:pPr marL="0" lvl="0" indent="0" algn="l" rtl="0">
              <a:lnSpc>
                <a:spcPct val="115000"/>
              </a:lnSpc>
              <a:spcBef>
                <a:spcPts val="0"/>
              </a:spcBef>
              <a:spcAft>
                <a:spcPts val="0"/>
              </a:spcAft>
              <a:buClr>
                <a:schemeClr val="dk1"/>
              </a:buClr>
              <a:buSzPts val="1100"/>
              <a:buFont typeface="Arial"/>
              <a:buNone/>
            </a:pPr>
            <a:r>
              <a:rPr lang="en-US"/>
              <a:t>7  Misra, Arkajyoti, and Sanjib Basak. “Political Bias Analysis.” </a:t>
            </a:r>
            <a:r>
              <a:rPr lang="en-US" i="1"/>
              <a:t>Stanford University</a:t>
            </a:r>
            <a:r>
              <a:rPr lang="en-US"/>
              <a:t>, cs224d.stanford.edu/reports/MisraBasak.pdf.</a:t>
            </a:r>
            <a:endParaRPr/>
          </a:p>
          <a:p>
            <a:pPr marL="0" lvl="0" indent="0" algn="l" rtl="0">
              <a:lnSpc>
                <a:spcPct val="115000"/>
              </a:lnSpc>
              <a:spcBef>
                <a:spcPts val="0"/>
              </a:spcBef>
              <a:spcAft>
                <a:spcPts val="0"/>
              </a:spcAft>
              <a:buClr>
                <a:schemeClr val="dk1"/>
              </a:buClr>
              <a:buSzPts val="1100"/>
              <a:buFont typeface="Arial"/>
              <a:buNone/>
            </a:pPr>
            <a:r>
              <a:rPr lang="en-US"/>
              <a:t>8  Patankar, Anish A., et al. “A Bias Aware News Recommendation System.” Samsung R&amp;D Institute,</a:t>
            </a:r>
            <a:r>
              <a:rPr lang="en-US">
                <a:uFill>
                  <a:noFill/>
                </a:uFill>
                <a:hlinkClick r:id="rId3"/>
              </a:rPr>
              <a:t> </a:t>
            </a:r>
            <a:r>
              <a:rPr lang="en-US" u="sng">
                <a:solidFill>
                  <a:schemeClr val="hlink"/>
                </a:solidFill>
                <a:hlinkClick r:id="rId3"/>
              </a:rPr>
              <a:t>https://arxiv.org/ftp/arxiv/papers/1803/1803.03428.pdf</a:t>
            </a:r>
            <a:r>
              <a:rPr lang="en-US"/>
              <a:t>.</a:t>
            </a:r>
            <a:endParaRPr/>
          </a:p>
          <a:p>
            <a:pPr marL="0" lvl="0" indent="0" algn="l" rtl="0">
              <a:lnSpc>
                <a:spcPct val="115000"/>
              </a:lnSpc>
              <a:spcBef>
                <a:spcPts val="0"/>
              </a:spcBef>
              <a:spcAft>
                <a:spcPts val="0"/>
              </a:spcAft>
              <a:buClr>
                <a:schemeClr val="dk1"/>
              </a:buClr>
              <a:buSzPts val="1100"/>
              <a:buFont typeface="Arial"/>
              <a:buNone/>
            </a:pPr>
            <a:r>
              <a:rPr lang="en-US"/>
              <a:t>9  Rachez, Arnaud, and Rodrigo Castro. “Predicting Political Bias with Python – Linalgo – Medium.” </a:t>
            </a:r>
            <a:r>
              <a:rPr lang="en-US" i="1"/>
              <a:t>Medium.com</a:t>
            </a:r>
            <a:r>
              <a:rPr lang="en-US"/>
              <a:t>, Medium Corporation, 19 Oct. 2017,</a:t>
            </a:r>
            <a:endParaRPr/>
          </a:p>
          <a:p>
            <a:pPr marL="0" lvl="0" indent="0" algn="l" rtl="0">
              <a:lnSpc>
                <a:spcPct val="115000"/>
              </a:lnSpc>
              <a:spcBef>
                <a:spcPts val="0"/>
              </a:spcBef>
              <a:spcAft>
                <a:spcPts val="0"/>
              </a:spcAft>
              <a:buClr>
                <a:schemeClr val="dk1"/>
              </a:buClr>
              <a:buSzPts val="1100"/>
              <a:buFont typeface="Arial"/>
              <a:buNone/>
            </a:pPr>
            <a:r>
              <a:rPr lang="en-US"/>
              <a:t>10  Recasens, Marta, et al. “Linguistic Models for Analyzing and Detecting Biased Language.” </a:t>
            </a:r>
            <a:r>
              <a:rPr lang="en-US" i="1"/>
              <a:t>Proceedings of the 51st Annual Meeting of the Association for Computational Linguistics,</a:t>
            </a:r>
            <a:r>
              <a:rPr lang="en-US"/>
              <a:t>4 Aug. 2013, pp. 1650–1659.</a:t>
            </a:r>
            <a:endParaRPr/>
          </a:p>
          <a:p>
            <a:pPr marL="0" lvl="0" indent="0" algn="l" rtl="0">
              <a:lnSpc>
                <a:spcPct val="115000"/>
              </a:lnSpc>
              <a:spcBef>
                <a:spcPts val="0"/>
              </a:spcBef>
              <a:spcAft>
                <a:spcPts val="0"/>
              </a:spcAft>
              <a:buClr>
                <a:schemeClr val="dk1"/>
              </a:buClr>
              <a:buSzPts val="1100"/>
              <a:buFont typeface="Arial"/>
              <a:buNone/>
            </a:pPr>
            <a:r>
              <a:rPr lang="en-US"/>
              <a:t>11  Sholar, John M. and Glaser, Noa. “Predicting Media Bias in Online News.” Stanford University, 6 June, 2016,</a:t>
            </a:r>
            <a:r>
              <a:rPr lang="en-US">
                <a:uFill>
                  <a:noFill/>
                </a:uFill>
                <a:hlinkClick r:id="rId4"/>
              </a:rPr>
              <a:t> </a:t>
            </a:r>
            <a:r>
              <a:rPr lang="en-US" u="sng">
                <a:solidFill>
                  <a:schemeClr val="hlink"/>
                </a:solidFill>
                <a:hlinkClick r:id="rId4"/>
              </a:rPr>
              <a:t>http://cs229.stanford.edu/proj2016spr/report/059.pdf</a:t>
            </a:r>
            <a:r>
              <a:rPr lang="en-US"/>
              <a:t>.</a:t>
            </a:r>
            <a:endParaRPr/>
          </a:p>
          <a:p>
            <a:pPr marL="0" lvl="0" indent="0" algn="l" rtl="0">
              <a:spcBef>
                <a:spcPts val="0"/>
              </a:spcBef>
              <a:spcAft>
                <a:spcPts val="0"/>
              </a:spcAft>
              <a:buNone/>
            </a:pPr>
            <a:endParaRPr/>
          </a:p>
        </p:txBody>
      </p:sp>
      <p:sp>
        <p:nvSpPr>
          <p:cNvPr id="290" name="Google Shape;290;g4cdd04a75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270e0bd04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270e0bd04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t>So lets move onto the substance of our presentation. </a:t>
            </a:r>
            <a:endParaRPr sz="2400"/>
          </a:p>
          <a:p>
            <a:pPr marL="457200" lvl="0" indent="-381000" algn="l" rtl="0">
              <a:spcBef>
                <a:spcPts val="0"/>
              </a:spcBef>
              <a:spcAft>
                <a:spcPts val="0"/>
              </a:spcAft>
              <a:buSzPts val="2400"/>
              <a:buChar char="●"/>
            </a:pPr>
            <a:r>
              <a:rPr lang="en-US" sz="2400"/>
              <a:t>I am going to walk you through our topic, explain the presentation, provide some definitions, and finally talk about some related work</a:t>
            </a:r>
            <a:endParaRPr sz="2400"/>
          </a:p>
          <a:p>
            <a:pPr marL="457200" lvl="0" indent="-381000" algn="l" rtl="0">
              <a:spcBef>
                <a:spcPts val="0"/>
              </a:spcBef>
              <a:spcAft>
                <a:spcPts val="0"/>
              </a:spcAft>
              <a:buSzPts val="2400"/>
              <a:buChar char="●"/>
            </a:pPr>
            <a:r>
              <a:rPr lang="en-US" sz="2400"/>
              <a:t>Jake will introduce our dataset, some exploratory data analysis and conditioning steps</a:t>
            </a:r>
            <a:endParaRPr sz="2400"/>
          </a:p>
          <a:p>
            <a:pPr marL="457200" lvl="0" indent="-381000" algn="l" rtl="0">
              <a:spcBef>
                <a:spcPts val="0"/>
              </a:spcBef>
              <a:spcAft>
                <a:spcPts val="0"/>
              </a:spcAft>
              <a:buSzPts val="2400"/>
              <a:buChar char="●"/>
            </a:pPr>
            <a:r>
              <a:rPr lang="en-US" sz="2400"/>
              <a:t>Paul will walk you through the algorithms we used</a:t>
            </a:r>
            <a:endParaRPr sz="2400"/>
          </a:p>
          <a:p>
            <a:pPr marL="457200" lvl="0" indent="-381000" algn="l" rtl="0">
              <a:spcBef>
                <a:spcPts val="0"/>
              </a:spcBef>
              <a:spcAft>
                <a:spcPts val="0"/>
              </a:spcAft>
              <a:buSzPts val="2400"/>
              <a:buChar char="●"/>
            </a:pPr>
            <a:r>
              <a:rPr lang="en-US" sz="2400"/>
              <a:t>Joe will walk you through our results </a:t>
            </a:r>
            <a:endParaRPr sz="2400"/>
          </a:p>
          <a:p>
            <a:pPr marL="457200" lvl="0" indent="-381000" algn="l" rtl="0">
              <a:spcBef>
                <a:spcPts val="0"/>
              </a:spcBef>
              <a:spcAft>
                <a:spcPts val="0"/>
              </a:spcAft>
              <a:buSzPts val="2400"/>
              <a:buChar char="●"/>
            </a:pPr>
            <a:r>
              <a:rPr lang="en-US" sz="2400"/>
              <a:t>And finally Russ will talk about the usefulness of CNNs, RNNs, and LSTM techniques in text classification and talk about future work</a:t>
            </a:r>
            <a:endParaRPr sz="2400"/>
          </a:p>
        </p:txBody>
      </p:sp>
      <p:sp>
        <p:nvSpPr>
          <p:cNvPr id="309" name="Google Shape;309;g5270e0bd04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685800" y="457201"/>
            <a:ext cx="7772400" cy="3200400"/>
          </a:xfrm>
          <a:prstGeom prst="rect">
            <a:avLst/>
          </a:prstGeom>
          <a:noFill/>
          <a:ln>
            <a:noFill/>
          </a:ln>
        </p:spPr>
        <p:txBody>
          <a:bodyPr spcFirstLastPara="1" wrap="square" lIns="91425" tIns="45700" rIns="91425" bIns="45700" anchor="b" anchorCtr="0"/>
          <a:lstStyle>
            <a:lvl1pPr lvl="0" algn="ctr">
              <a:lnSpc>
                <a:spcPct val="100000"/>
              </a:lnSpc>
              <a:spcBef>
                <a:spcPts val="0"/>
              </a:spcBef>
              <a:spcAft>
                <a:spcPts val="0"/>
              </a:spcAft>
              <a:buClr>
                <a:schemeClr val="dk2"/>
              </a:buClr>
              <a:buSzPts val="8000"/>
              <a:buFont typeface="Palatino Linotype"/>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1371600" y="3714750"/>
            <a:ext cx="6400800" cy="914400"/>
          </a:xfrm>
          <a:prstGeom prst="rect">
            <a:avLst/>
          </a:prstGeom>
          <a:noFill/>
          <a:ln>
            <a:noFill/>
          </a:ln>
        </p:spPr>
        <p:txBody>
          <a:bodyPr spcFirstLastPara="1" wrap="square" lIns="91425" tIns="45700" rIns="91425" bIns="45700" anchor="t" anchorCtr="0"/>
          <a:lstStyle>
            <a:lvl1pPr lvl="0" algn="ctr">
              <a:spcBef>
                <a:spcPts val="480"/>
              </a:spcBef>
              <a:spcAft>
                <a:spcPts val="0"/>
              </a:spcAft>
              <a:buClr>
                <a:srgbClr val="888888"/>
              </a:buClr>
              <a:buSzPts val="2400"/>
              <a:buNone/>
              <a:defRPr sz="2400">
                <a:solidFill>
                  <a:srgbClr val="888888"/>
                </a:solidFill>
              </a:defRPr>
            </a:lvl1pPr>
            <a:lvl2pPr lvl="1" algn="ctr">
              <a:spcBef>
                <a:spcPts val="320"/>
              </a:spcBef>
              <a:spcAft>
                <a:spcPts val="0"/>
              </a:spcAft>
              <a:buClr>
                <a:srgbClr val="888888"/>
              </a:buClr>
              <a:buSzPts val="16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320"/>
              </a:spcBef>
              <a:spcAft>
                <a:spcPts val="0"/>
              </a:spcAft>
              <a:buClr>
                <a:srgbClr val="888888"/>
              </a:buClr>
              <a:buSzPts val="1600"/>
              <a:buNone/>
              <a:defRPr>
                <a:solidFill>
                  <a:srgbClr val="888888"/>
                </a:solidFill>
              </a:defRPr>
            </a:lvl6pPr>
            <a:lvl7pPr lvl="6" algn="ctr">
              <a:spcBef>
                <a:spcPts val="320"/>
              </a:spcBef>
              <a:spcAft>
                <a:spcPts val="0"/>
              </a:spcAft>
              <a:buClr>
                <a:srgbClr val="888888"/>
              </a:buClr>
              <a:buSzPts val="1600"/>
              <a:buNone/>
              <a:defRPr>
                <a:solidFill>
                  <a:srgbClr val="888888"/>
                </a:solidFill>
              </a:defRPr>
            </a:lvl7pPr>
            <a:lvl8pPr lvl="7" algn="ctr">
              <a:spcBef>
                <a:spcPts val="320"/>
              </a:spcBef>
              <a:spcAft>
                <a:spcPts val="0"/>
              </a:spcAft>
              <a:buClr>
                <a:srgbClr val="888888"/>
              </a:buClr>
              <a:buSzPts val="1600"/>
              <a:buNone/>
              <a:defRPr>
                <a:solidFill>
                  <a:srgbClr val="888888"/>
                </a:solidFill>
              </a:defRPr>
            </a:lvl8pPr>
            <a:lvl9pPr lvl="8" algn="ctr">
              <a:spcBef>
                <a:spcPts val="320"/>
              </a:spcBef>
              <a:spcAft>
                <a:spcPts val="0"/>
              </a:spcAft>
              <a:buClr>
                <a:srgbClr val="888888"/>
              </a:buClr>
              <a:buSzPts val="1600"/>
              <a:buNone/>
              <a:defRPr>
                <a:solidFill>
                  <a:srgbClr val="888888"/>
                </a:solidFill>
              </a:defRPr>
            </a:lvl9pPr>
          </a:lstStyle>
          <a:p>
            <a:endParaRPr/>
          </a:p>
        </p:txBody>
      </p:sp>
      <p:sp>
        <p:nvSpPr>
          <p:cNvPr id="16" name="Google Shape;16;p2"/>
          <p:cNvSpPr txBox="1">
            <a:spLocks noGrp="1"/>
          </p:cNvSpPr>
          <p:nvPr>
            <p:ph type="sldNum" idx="12"/>
          </p:nvPr>
        </p:nvSpPr>
        <p:spPr>
          <a:xfrm>
            <a:off x="8543278" y="4767263"/>
            <a:ext cx="561900" cy="273900"/>
          </a:xfrm>
          <a:prstGeom prst="rect">
            <a:avLst/>
          </a:prstGeom>
          <a:noFill/>
          <a:ln>
            <a:noFill/>
          </a:ln>
        </p:spPr>
        <p:txBody>
          <a:bodyPr spcFirstLastPara="1" wrap="square" lIns="27425" tIns="45700" rIns="457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457200" y="0"/>
            <a:ext cx="8229600" cy="1200000"/>
          </a:xfrm>
          <a:prstGeom prst="rect">
            <a:avLst/>
          </a:prstGeom>
          <a:noFill/>
          <a:ln>
            <a:noFill/>
          </a:ln>
        </p:spPr>
        <p:txBody>
          <a:bodyPr spcFirstLastPara="1" wrap="square" lIns="91425" tIns="45700" rIns="91425" bIns="45700" anchor="b" anchorCtr="0"/>
          <a:lstStyle>
            <a:lvl1pPr lvl="0" algn="ctr">
              <a:lnSpc>
                <a:spcPct val="322222"/>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rgbClr val="7F7F7F"/>
              </a:buClr>
              <a:buSzPts val="1800"/>
              <a:buChar char="•"/>
              <a:defRPr/>
            </a:lvl1pPr>
            <a:lvl2pPr marL="914400" lvl="1" indent="-342900" algn="l">
              <a:spcBef>
                <a:spcPts val="360"/>
              </a:spcBef>
              <a:spcAft>
                <a:spcPts val="0"/>
              </a:spcAft>
              <a:buClr>
                <a:srgbClr val="7F7F7F"/>
              </a:buClr>
              <a:buSzPts val="1800"/>
              <a:buChar char="o"/>
              <a:defRPr/>
            </a:lvl2pPr>
            <a:lvl3pPr marL="1371600" lvl="2" indent="-342900" algn="l">
              <a:spcBef>
                <a:spcPts val="360"/>
              </a:spcBef>
              <a:spcAft>
                <a:spcPts val="0"/>
              </a:spcAft>
              <a:buClr>
                <a:srgbClr val="7F7F7F"/>
              </a:buClr>
              <a:buSzPts val="1800"/>
              <a:buChar char="•"/>
              <a:defRPr/>
            </a:lvl3pPr>
            <a:lvl4pPr marL="1828800" lvl="3" indent="-342900" algn="l">
              <a:spcBef>
                <a:spcPts val="360"/>
              </a:spcBef>
              <a:spcAft>
                <a:spcPts val="0"/>
              </a:spcAft>
              <a:buClr>
                <a:srgbClr val="7F7F7F"/>
              </a:buClr>
              <a:buSzPts val="1800"/>
              <a:buChar char="o"/>
              <a:defRPr/>
            </a:lvl4pPr>
            <a:lvl5pPr marL="2286000" lvl="4" indent="-342900" algn="l">
              <a:spcBef>
                <a:spcPts val="360"/>
              </a:spcBef>
              <a:spcAft>
                <a:spcPts val="0"/>
              </a:spcAft>
              <a:buClr>
                <a:srgbClr val="7F7F7F"/>
              </a:buClr>
              <a:buSzPts val="1800"/>
              <a:buChar char="•"/>
              <a:defRPr/>
            </a:lvl5pPr>
            <a:lvl6pPr marL="2743200" lvl="5" indent="-342900" algn="l">
              <a:spcBef>
                <a:spcPts val="360"/>
              </a:spcBef>
              <a:spcAft>
                <a:spcPts val="0"/>
              </a:spcAft>
              <a:buClr>
                <a:srgbClr val="7F7F7F"/>
              </a:buClr>
              <a:buSzPts val="1800"/>
              <a:buChar char="o"/>
              <a:defRPr/>
            </a:lvl6pPr>
            <a:lvl7pPr marL="3200400" lvl="6" indent="-342900" algn="l">
              <a:spcBef>
                <a:spcPts val="360"/>
              </a:spcBef>
              <a:spcAft>
                <a:spcPts val="0"/>
              </a:spcAft>
              <a:buClr>
                <a:srgbClr val="7F7F7F"/>
              </a:buClr>
              <a:buSzPts val="1800"/>
              <a:buChar char="•"/>
              <a:defRPr/>
            </a:lvl7pPr>
            <a:lvl8pPr marL="3657600" lvl="7" indent="-342900" algn="l">
              <a:spcBef>
                <a:spcPts val="360"/>
              </a:spcBef>
              <a:spcAft>
                <a:spcPts val="0"/>
              </a:spcAft>
              <a:buClr>
                <a:srgbClr val="7F7F7F"/>
              </a:buClr>
              <a:buSzPts val="1800"/>
              <a:buChar char="o"/>
              <a:defRPr/>
            </a:lvl8pPr>
            <a:lvl9pPr marL="4114800" lvl="8" indent="-342900" algn="l">
              <a:spcBef>
                <a:spcPts val="360"/>
              </a:spcBef>
              <a:spcAft>
                <a:spcPts val="0"/>
              </a:spcAft>
              <a:buClr>
                <a:srgbClr val="7F7F7F"/>
              </a:buClr>
              <a:buSzPts val="1800"/>
              <a:buChar char="•"/>
              <a:defRPr/>
            </a:lvl9pPr>
          </a:lstStyle>
          <a:p>
            <a:endParaRPr/>
          </a:p>
        </p:txBody>
      </p:sp>
      <p:sp>
        <p:nvSpPr>
          <p:cNvPr id="74" name="Google Shape;74;p11"/>
          <p:cNvSpPr txBox="1">
            <a:spLocks noGrp="1"/>
          </p:cNvSpPr>
          <p:nvPr>
            <p:ph type="dt" idx="10"/>
          </p:nvPr>
        </p:nvSpPr>
        <p:spPr>
          <a:xfrm>
            <a:off x="6363347" y="4767263"/>
            <a:ext cx="2085900" cy="273900"/>
          </a:xfrm>
          <a:prstGeom prst="rect">
            <a:avLst/>
          </a:prstGeom>
          <a:noFill/>
          <a:ln>
            <a:noFill/>
          </a:ln>
        </p:spPr>
        <p:txBody>
          <a:bodyPr spcFirstLastPara="1" wrap="square" lIns="91425" tIns="45700" rIns="45700"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659165" y="4767263"/>
            <a:ext cx="2847900" cy="273900"/>
          </a:xfrm>
          <a:prstGeom prst="rect">
            <a:avLst/>
          </a:prstGeom>
          <a:noFill/>
          <a:ln>
            <a:noFill/>
          </a:ln>
        </p:spPr>
        <p:txBody>
          <a:bodyPr spcFirstLastPara="1" wrap="square" lIns="45700"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543278" y="4767263"/>
            <a:ext cx="561900" cy="273900"/>
          </a:xfrm>
          <a:prstGeom prst="rect">
            <a:avLst/>
          </a:prstGeom>
          <a:noFill/>
          <a:ln>
            <a:noFill/>
          </a:ln>
        </p:spPr>
        <p:txBody>
          <a:bodyPr spcFirstLastPara="1" wrap="square" lIns="27425" tIns="45700" rIns="457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b" anchorCtr="0"/>
          <a:lstStyle>
            <a:lvl1pPr lvl="0" algn="ctr">
              <a:lnSpc>
                <a:spcPct val="322222"/>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rgbClr val="7F7F7F"/>
              </a:buClr>
              <a:buSzPts val="1800"/>
              <a:buChar char="•"/>
              <a:defRPr/>
            </a:lvl1pPr>
            <a:lvl2pPr marL="914400" lvl="1" indent="-342900" algn="l">
              <a:spcBef>
                <a:spcPts val="360"/>
              </a:spcBef>
              <a:spcAft>
                <a:spcPts val="0"/>
              </a:spcAft>
              <a:buClr>
                <a:srgbClr val="7F7F7F"/>
              </a:buClr>
              <a:buSzPts val="1800"/>
              <a:buChar char="o"/>
              <a:defRPr/>
            </a:lvl2pPr>
            <a:lvl3pPr marL="1371600" lvl="2" indent="-342900" algn="l">
              <a:spcBef>
                <a:spcPts val="360"/>
              </a:spcBef>
              <a:spcAft>
                <a:spcPts val="0"/>
              </a:spcAft>
              <a:buClr>
                <a:srgbClr val="7F7F7F"/>
              </a:buClr>
              <a:buSzPts val="1800"/>
              <a:buChar char="•"/>
              <a:defRPr/>
            </a:lvl3pPr>
            <a:lvl4pPr marL="1828800" lvl="3" indent="-342900" algn="l">
              <a:spcBef>
                <a:spcPts val="360"/>
              </a:spcBef>
              <a:spcAft>
                <a:spcPts val="0"/>
              </a:spcAft>
              <a:buClr>
                <a:srgbClr val="7F7F7F"/>
              </a:buClr>
              <a:buSzPts val="1800"/>
              <a:buChar char="o"/>
              <a:defRPr/>
            </a:lvl4pPr>
            <a:lvl5pPr marL="2286000" lvl="4" indent="-342900" algn="l">
              <a:spcBef>
                <a:spcPts val="360"/>
              </a:spcBef>
              <a:spcAft>
                <a:spcPts val="0"/>
              </a:spcAft>
              <a:buClr>
                <a:srgbClr val="7F7F7F"/>
              </a:buClr>
              <a:buSzPts val="1800"/>
              <a:buChar char="•"/>
              <a:defRPr/>
            </a:lvl5pPr>
            <a:lvl6pPr marL="2743200" lvl="5" indent="-342900" algn="l">
              <a:spcBef>
                <a:spcPts val="360"/>
              </a:spcBef>
              <a:spcAft>
                <a:spcPts val="0"/>
              </a:spcAft>
              <a:buClr>
                <a:srgbClr val="7F7F7F"/>
              </a:buClr>
              <a:buSzPts val="1800"/>
              <a:buChar char="o"/>
              <a:defRPr/>
            </a:lvl6pPr>
            <a:lvl7pPr marL="3200400" lvl="6" indent="-342900" algn="l">
              <a:spcBef>
                <a:spcPts val="360"/>
              </a:spcBef>
              <a:spcAft>
                <a:spcPts val="0"/>
              </a:spcAft>
              <a:buClr>
                <a:srgbClr val="7F7F7F"/>
              </a:buClr>
              <a:buSzPts val="1800"/>
              <a:buChar char="•"/>
              <a:defRPr/>
            </a:lvl7pPr>
            <a:lvl8pPr marL="3657600" lvl="7" indent="-342900" algn="l">
              <a:spcBef>
                <a:spcPts val="360"/>
              </a:spcBef>
              <a:spcAft>
                <a:spcPts val="0"/>
              </a:spcAft>
              <a:buClr>
                <a:srgbClr val="7F7F7F"/>
              </a:buClr>
              <a:buSzPts val="1800"/>
              <a:buChar char="o"/>
              <a:defRPr/>
            </a:lvl8pPr>
            <a:lvl9pPr marL="4114800" lvl="8" indent="-342900" algn="l">
              <a:spcBef>
                <a:spcPts val="360"/>
              </a:spcBef>
              <a:spcAft>
                <a:spcPts val="0"/>
              </a:spcAft>
              <a:buClr>
                <a:srgbClr val="7F7F7F"/>
              </a:buClr>
              <a:buSzPts val="1800"/>
              <a:buChar char="•"/>
              <a:defRPr/>
            </a:lvl9pPr>
          </a:lstStyle>
          <a:p>
            <a:endParaRPr/>
          </a:p>
        </p:txBody>
      </p:sp>
      <p:sp>
        <p:nvSpPr>
          <p:cNvPr id="80" name="Google Shape;80;p12"/>
          <p:cNvSpPr txBox="1">
            <a:spLocks noGrp="1"/>
          </p:cNvSpPr>
          <p:nvPr>
            <p:ph type="dt" idx="10"/>
          </p:nvPr>
        </p:nvSpPr>
        <p:spPr>
          <a:xfrm>
            <a:off x="6363347" y="4767263"/>
            <a:ext cx="2085900" cy="273900"/>
          </a:xfrm>
          <a:prstGeom prst="rect">
            <a:avLst/>
          </a:prstGeom>
          <a:noFill/>
          <a:ln>
            <a:noFill/>
          </a:ln>
        </p:spPr>
        <p:txBody>
          <a:bodyPr spcFirstLastPara="1" wrap="square" lIns="91425" tIns="45700" rIns="45700"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659165" y="4767263"/>
            <a:ext cx="2847900" cy="273900"/>
          </a:xfrm>
          <a:prstGeom prst="rect">
            <a:avLst/>
          </a:prstGeom>
          <a:noFill/>
          <a:ln>
            <a:noFill/>
          </a:ln>
        </p:spPr>
        <p:txBody>
          <a:bodyPr spcFirstLastPara="1" wrap="square" lIns="45700"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543278" y="4767263"/>
            <a:ext cx="561900" cy="273900"/>
          </a:xfrm>
          <a:prstGeom prst="rect">
            <a:avLst/>
          </a:prstGeom>
          <a:noFill/>
          <a:ln>
            <a:noFill/>
          </a:ln>
        </p:spPr>
        <p:txBody>
          <a:bodyPr spcFirstLastPara="1" wrap="square" lIns="27425" tIns="45700" rIns="457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97" name="Google Shape;97;p1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1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03" name="Google Shape;103;p1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1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7"/>
          <p:cNvSpPr txBox="1">
            <a:spLocks noGrp="1"/>
          </p:cNvSpPr>
          <p:nvPr>
            <p:ph type="body" idx="1"/>
          </p:nvPr>
        </p:nvSpPr>
        <p:spPr>
          <a:xfrm>
            <a:off x="722313" y="2180035"/>
            <a:ext cx="7772400" cy="1125300"/>
          </a:xfrm>
          <a:prstGeom prst="rect">
            <a:avLst/>
          </a:prstGeom>
          <a:noFill/>
          <a:ln>
            <a:noFill/>
          </a:ln>
        </p:spPr>
        <p:txBody>
          <a:bodyPr spcFirstLastPara="1" wrap="square" lIns="91425" tIns="45700" rIns="91425" bIns="45700" anchor="b" anchorCtr="0"/>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09" name="Google Shape;109;p1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1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8"/>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15" name="Google Shape;115;p18"/>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16" name="Google Shape;116;p1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1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1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9"/>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22" name="Google Shape;122;p19"/>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23" name="Google Shape;123;p19"/>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24" name="Google Shape;124;p19"/>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25" name="Google Shape;125;p1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p1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1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2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0" name="Google Shape;130;p2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 name="Google Shape;134;p21"/>
          <p:cNvSpPr txBox="1">
            <a:spLocks noGrp="1"/>
          </p:cNvSpPr>
          <p:nvPr>
            <p:ph type="body" idx="1"/>
          </p:nvPr>
        </p:nvSpPr>
        <p:spPr>
          <a:xfrm>
            <a:off x="3575050" y="204788"/>
            <a:ext cx="5111700" cy="4389600"/>
          </a:xfrm>
          <a:prstGeom prst="rect">
            <a:avLst/>
          </a:prstGeom>
          <a:noFill/>
          <a:ln>
            <a:noFill/>
          </a:ln>
        </p:spPr>
        <p:txBody>
          <a:bodyPr spcFirstLastPara="1" wrap="square" lIns="91425" tIns="45700" rIns="91425" bIns="45700" anchor="t" anchorCtr="0"/>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35" name="Google Shape;135;p21"/>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36" name="Google Shape;136;p2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p2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p2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0"/>
            <a:ext cx="8229600" cy="769200"/>
          </a:xfrm>
          <a:prstGeom prst="rect">
            <a:avLst/>
          </a:prstGeom>
          <a:noFill/>
          <a:ln>
            <a:noFill/>
          </a:ln>
        </p:spPr>
        <p:txBody>
          <a:bodyPr spcFirstLastPara="1" wrap="square" lIns="91425" tIns="45700" rIns="91425" bIns="45700" anchor="b" anchorCtr="0"/>
          <a:lstStyle>
            <a:lvl1pPr lvl="0" algn="ctr">
              <a:lnSpc>
                <a:spcPct val="322222"/>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871152"/>
            <a:ext cx="8229600" cy="3723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rgbClr val="7F7F7F"/>
              </a:buClr>
              <a:buSzPts val="1800"/>
              <a:buChar char="•"/>
              <a:defRPr/>
            </a:lvl1pPr>
            <a:lvl2pPr marL="914400" lvl="1" indent="-342900" algn="l">
              <a:spcBef>
                <a:spcPts val="360"/>
              </a:spcBef>
              <a:spcAft>
                <a:spcPts val="0"/>
              </a:spcAft>
              <a:buClr>
                <a:srgbClr val="7F7F7F"/>
              </a:buClr>
              <a:buSzPts val="1800"/>
              <a:buChar char="o"/>
              <a:defRPr/>
            </a:lvl2pPr>
            <a:lvl3pPr marL="1371600" lvl="2" indent="-342900" algn="l">
              <a:spcBef>
                <a:spcPts val="360"/>
              </a:spcBef>
              <a:spcAft>
                <a:spcPts val="0"/>
              </a:spcAft>
              <a:buClr>
                <a:srgbClr val="7F7F7F"/>
              </a:buClr>
              <a:buSzPts val="1800"/>
              <a:buChar char="•"/>
              <a:defRPr/>
            </a:lvl3pPr>
            <a:lvl4pPr marL="1828800" lvl="3" indent="-342900" algn="l">
              <a:spcBef>
                <a:spcPts val="360"/>
              </a:spcBef>
              <a:spcAft>
                <a:spcPts val="0"/>
              </a:spcAft>
              <a:buClr>
                <a:srgbClr val="7F7F7F"/>
              </a:buClr>
              <a:buSzPts val="1800"/>
              <a:buChar char="o"/>
              <a:defRPr/>
            </a:lvl4pPr>
            <a:lvl5pPr marL="2286000" lvl="4" indent="-330200" algn="l">
              <a:spcBef>
                <a:spcPts val="320"/>
              </a:spcBef>
              <a:spcAft>
                <a:spcPts val="0"/>
              </a:spcAft>
              <a:buClr>
                <a:srgbClr val="7F7F7F"/>
              </a:buClr>
              <a:buSzPts val="1600"/>
              <a:buChar char="•"/>
              <a:defRPr/>
            </a:lvl5pPr>
            <a:lvl6pPr marL="2743200" lvl="5" indent="-330200" algn="l">
              <a:spcBef>
                <a:spcPts val="320"/>
              </a:spcBef>
              <a:spcAft>
                <a:spcPts val="0"/>
              </a:spcAft>
              <a:buClr>
                <a:srgbClr val="7F7F7F"/>
              </a:buClr>
              <a:buSzPts val="1600"/>
              <a:buChar char="o"/>
              <a:defRPr/>
            </a:lvl6pPr>
            <a:lvl7pPr marL="3200400" lvl="6" indent="-330200" algn="l">
              <a:spcBef>
                <a:spcPts val="320"/>
              </a:spcBef>
              <a:spcAft>
                <a:spcPts val="0"/>
              </a:spcAft>
              <a:buClr>
                <a:srgbClr val="7F7F7F"/>
              </a:buClr>
              <a:buSzPts val="1600"/>
              <a:buChar char="•"/>
              <a:defRPr/>
            </a:lvl7pPr>
            <a:lvl8pPr marL="3657600" lvl="7" indent="-330200" algn="l">
              <a:spcBef>
                <a:spcPts val="320"/>
              </a:spcBef>
              <a:spcAft>
                <a:spcPts val="0"/>
              </a:spcAft>
              <a:buClr>
                <a:srgbClr val="7F7F7F"/>
              </a:buClr>
              <a:buSzPts val="1600"/>
              <a:buChar char="o"/>
              <a:defRPr/>
            </a:lvl8pPr>
            <a:lvl9pPr marL="4114800" lvl="8" indent="-330200" algn="l">
              <a:spcBef>
                <a:spcPts val="320"/>
              </a:spcBef>
              <a:spcAft>
                <a:spcPts val="0"/>
              </a:spcAft>
              <a:buClr>
                <a:srgbClr val="7F7F7F"/>
              </a:buClr>
              <a:buSzPts val="1600"/>
              <a:buFont typeface="Arial"/>
              <a:buChar char="•"/>
              <a:defRPr/>
            </a:lvl9pPr>
          </a:lstStyle>
          <a:p>
            <a:endParaRPr/>
          </a:p>
        </p:txBody>
      </p:sp>
      <p:sp>
        <p:nvSpPr>
          <p:cNvPr id="20" name="Google Shape;20;p3"/>
          <p:cNvSpPr txBox="1">
            <a:spLocks noGrp="1"/>
          </p:cNvSpPr>
          <p:nvPr>
            <p:ph type="dt" idx="10"/>
          </p:nvPr>
        </p:nvSpPr>
        <p:spPr>
          <a:xfrm>
            <a:off x="6363347" y="4767263"/>
            <a:ext cx="2085900" cy="273900"/>
          </a:xfrm>
          <a:prstGeom prst="rect">
            <a:avLst/>
          </a:prstGeom>
          <a:noFill/>
          <a:ln>
            <a:noFill/>
          </a:ln>
        </p:spPr>
        <p:txBody>
          <a:bodyPr spcFirstLastPara="1" wrap="square" lIns="91425" tIns="45700" rIns="45700"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659165" y="4767263"/>
            <a:ext cx="2847900" cy="273900"/>
          </a:xfrm>
          <a:prstGeom prst="rect">
            <a:avLst/>
          </a:prstGeom>
          <a:noFill/>
          <a:ln>
            <a:noFill/>
          </a:ln>
        </p:spPr>
        <p:txBody>
          <a:bodyPr spcFirstLastPara="1" wrap="square" lIns="45700"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543278" y="4767263"/>
            <a:ext cx="561900" cy="273900"/>
          </a:xfrm>
          <a:prstGeom prst="rect">
            <a:avLst/>
          </a:prstGeom>
          <a:noFill/>
          <a:ln>
            <a:noFill/>
          </a:ln>
        </p:spPr>
        <p:txBody>
          <a:bodyPr spcFirstLastPara="1" wrap="square" lIns="27425" tIns="45700" rIns="457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22"/>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2" name="Google Shape;142;p22"/>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43" name="Google Shape;143;p2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2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p2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8" name="Google Shape;148;p23"/>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9" name="Google Shape;149;p2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p2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p2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4"/>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5" name="Google Shape;155;p2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2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7200" y="0"/>
            <a:ext cx="8229600" cy="1200000"/>
          </a:xfrm>
          <a:prstGeom prst="rect">
            <a:avLst/>
          </a:prstGeom>
          <a:noFill/>
          <a:ln>
            <a:noFill/>
          </a:ln>
        </p:spPr>
        <p:txBody>
          <a:bodyPr spcFirstLastPara="1" wrap="square" lIns="91425" tIns="45700" rIns="91425" bIns="45700" anchor="b" anchorCtr="0"/>
          <a:lstStyle>
            <a:lvl1pPr lvl="0" algn="ctr">
              <a:lnSpc>
                <a:spcPct val="322222"/>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4648200" y="1200150"/>
            <a:ext cx="4038600" cy="3394500"/>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7F7F7F"/>
              </a:buClr>
              <a:buSzPts val="2400"/>
              <a:buChar char="•"/>
              <a:defRPr sz="2400"/>
            </a:lvl1pPr>
            <a:lvl2pPr marL="914400" lvl="1" indent="-330200" algn="l">
              <a:spcBef>
                <a:spcPts val="320"/>
              </a:spcBef>
              <a:spcAft>
                <a:spcPts val="0"/>
              </a:spcAft>
              <a:buClr>
                <a:srgbClr val="7F7F7F"/>
              </a:buClr>
              <a:buSzPts val="1600"/>
              <a:buChar char="o"/>
              <a:defRPr sz="1600"/>
            </a:lvl2pPr>
            <a:lvl3pPr marL="1371600" lvl="2" indent="-330200" algn="l">
              <a:spcBef>
                <a:spcPts val="320"/>
              </a:spcBef>
              <a:spcAft>
                <a:spcPts val="0"/>
              </a:spcAft>
              <a:buClr>
                <a:srgbClr val="7F7F7F"/>
              </a:buClr>
              <a:buSzPts val="1600"/>
              <a:buChar char="•"/>
              <a:defRPr sz="1600"/>
            </a:lvl3pPr>
            <a:lvl4pPr marL="1828800" lvl="3" indent="-330200" algn="l">
              <a:spcBef>
                <a:spcPts val="320"/>
              </a:spcBef>
              <a:spcAft>
                <a:spcPts val="0"/>
              </a:spcAft>
              <a:buClr>
                <a:srgbClr val="7F7F7F"/>
              </a:buClr>
              <a:buSzPts val="1600"/>
              <a:buChar char="o"/>
              <a:defRPr sz="1600"/>
            </a:lvl4pPr>
            <a:lvl5pPr marL="2286000" lvl="4" indent="-330200" algn="l">
              <a:spcBef>
                <a:spcPts val="320"/>
              </a:spcBef>
              <a:spcAft>
                <a:spcPts val="0"/>
              </a:spcAft>
              <a:buClr>
                <a:srgbClr val="7F7F7F"/>
              </a:buClr>
              <a:buSzPts val="1600"/>
              <a:buChar char="•"/>
              <a:defRPr sz="1600"/>
            </a:lvl5pPr>
            <a:lvl6pPr marL="2743200" lvl="5" indent="-330200" algn="l">
              <a:spcBef>
                <a:spcPts val="320"/>
              </a:spcBef>
              <a:spcAft>
                <a:spcPts val="0"/>
              </a:spcAft>
              <a:buClr>
                <a:srgbClr val="7F7F7F"/>
              </a:buClr>
              <a:buSzPts val="1600"/>
              <a:buChar char="o"/>
              <a:defRPr sz="1600"/>
            </a:lvl6pPr>
            <a:lvl7pPr marL="3200400" lvl="6" indent="-330200" algn="l">
              <a:spcBef>
                <a:spcPts val="320"/>
              </a:spcBef>
              <a:spcAft>
                <a:spcPts val="0"/>
              </a:spcAft>
              <a:buClr>
                <a:srgbClr val="7F7F7F"/>
              </a:buClr>
              <a:buSzPts val="1600"/>
              <a:buChar char="•"/>
              <a:defRPr sz="1600"/>
            </a:lvl7pPr>
            <a:lvl8pPr marL="3657600" lvl="7" indent="-330200" algn="l">
              <a:spcBef>
                <a:spcPts val="320"/>
              </a:spcBef>
              <a:spcAft>
                <a:spcPts val="0"/>
              </a:spcAft>
              <a:buClr>
                <a:srgbClr val="7F7F7F"/>
              </a:buClr>
              <a:buSzPts val="1600"/>
              <a:buChar char="o"/>
              <a:defRPr sz="1600"/>
            </a:lvl8pPr>
            <a:lvl9pPr marL="4114800" lvl="8" indent="-330200" algn="l">
              <a:spcBef>
                <a:spcPts val="320"/>
              </a:spcBef>
              <a:spcAft>
                <a:spcPts val="0"/>
              </a:spcAft>
              <a:buClr>
                <a:srgbClr val="7F7F7F"/>
              </a:buClr>
              <a:buSzPts val="1600"/>
              <a:buChar char="•"/>
              <a:defRPr sz="1600"/>
            </a:lvl9pPr>
          </a:lstStyle>
          <a:p>
            <a:endParaRPr/>
          </a:p>
        </p:txBody>
      </p:sp>
      <p:sp>
        <p:nvSpPr>
          <p:cNvPr id="26" name="Google Shape;26;p4"/>
          <p:cNvSpPr txBox="1">
            <a:spLocks noGrp="1"/>
          </p:cNvSpPr>
          <p:nvPr>
            <p:ph type="dt" idx="10"/>
          </p:nvPr>
        </p:nvSpPr>
        <p:spPr>
          <a:xfrm>
            <a:off x="6363347" y="4767263"/>
            <a:ext cx="2085900" cy="273900"/>
          </a:xfrm>
          <a:prstGeom prst="rect">
            <a:avLst/>
          </a:prstGeom>
          <a:noFill/>
          <a:ln>
            <a:noFill/>
          </a:ln>
        </p:spPr>
        <p:txBody>
          <a:bodyPr spcFirstLastPara="1" wrap="square" lIns="91425" tIns="45700" rIns="45700"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659165" y="4767263"/>
            <a:ext cx="2847900" cy="273900"/>
          </a:xfrm>
          <a:prstGeom prst="rect">
            <a:avLst/>
          </a:prstGeom>
          <a:noFill/>
          <a:ln>
            <a:noFill/>
          </a:ln>
        </p:spPr>
        <p:txBody>
          <a:bodyPr spcFirstLastPara="1" wrap="square" lIns="45700"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543278" y="4767263"/>
            <a:ext cx="561900" cy="273900"/>
          </a:xfrm>
          <a:prstGeom prst="rect">
            <a:avLst/>
          </a:prstGeom>
          <a:noFill/>
          <a:ln>
            <a:noFill/>
          </a:ln>
        </p:spPr>
        <p:txBody>
          <a:bodyPr spcFirstLastPara="1" wrap="square" lIns="27425" tIns="45700" rIns="457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9" name="Google Shape;29;p4"/>
          <p:cNvSpPr txBox="1">
            <a:spLocks noGrp="1"/>
          </p:cNvSpPr>
          <p:nvPr>
            <p:ph type="body" idx="2"/>
          </p:nvPr>
        </p:nvSpPr>
        <p:spPr>
          <a:xfrm>
            <a:off x="365760" y="1200150"/>
            <a:ext cx="4041600" cy="3394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rgbClr val="7F7F7F"/>
              </a:buClr>
              <a:buSzPts val="1800"/>
              <a:buChar char="•"/>
              <a:defRPr/>
            </a:lvl1pPr>
            <a:lvl2pPr marL="914400" lvl="1" indent="-342900" algn="l">
              <a:spcBef>
                <a:spcPts val="360"/>
              </a:spcBef>
              <a:spcAft>
                <a:spcPts val="0"/>
              </a:spcAft>
              <a:buClr>
                <a:srgbClr val="7F7F7F"/>
              </a:buClr>
              <a:buSzPts val="1800"/>
              <a:buChar char="o"/>
              <a:defRPr/>
            </a:lvl2pPr>
            <a:lvl3pPr marL="1371600" lvl="2" indent="-342900" algn="l">
              <a:spcBef>
                <a:spcPts val="360"/>
              </a:spcBef>
              <a:spcAft>
                <a:spcPts val="0"/>
              </a:spcAft>
              <a:buClr>
                <a:srgbClr val="7F7F7F"/>
              </a:buClr>
              <a:buSzPts val="1800"/>
              <a:buChar char="•"/>
              <a:defRPr/>
            </a:lvl3pPr>
            <a:lvl4pPr marL="1828800" lvl="3" indent="-342900" algn="l">
              <a:spcBef>
                <a:spcPts val="360"/>
              </a:spcBef>
              <a:spcAft>
                <a:spcPts val="0"/>
              </a:spcAft>
              <a:buClr>
                <a:srgbClr val="7F7F7F"/>
              </a:buClr>
              <a:buSzPts val="1800"/>
              <a:buChar char="o"/>
              <a:defRPr/>
            </a:lvl4pPr>
            <a:lvl5pPr marL="2286000" lvl="4" indent="-342900" algn="l">
              <a:spcBef>
                <a:spcPts val="360"/>
              </a:spcBef>
              <a:spcAft>
                <a:spcPts val="0"/>
              </a:spcAft>
              <a:buClr>
                <a:srgbClr val="7F7F7F"/>
              </a:buClr>
              <a:buSzPts val="1800"/>
              <a:buChar char="•"/>
              <a:defRPr/>
            </a:lvl5pPr>
            <a:lvl6pPr marL="2743200" lvl="5" indent="-342900" algn="l">
              <a:spcBef>
                <a:spcPts val="360"/>
              </a:spcBef>
              <a:spcAft>
                <a:spcPts val="0"/>
              </a:spcAft>
              <a:buClr>
                <a:srgbClr val="7F7F7F"/>
              </a:buClr>
              <a:buSzPts val="1800"/>
              <a:buChar char="o"/>
              <a:defRPr/>
            </a:lvl6pPr>
            <a:lvl7pPr marL="3200400" lvl="6" indent="-342900" algn="l">
              <a:spcBef>
                <a:spcPts val="360"/>
              </a:spcBef>
              <a:spcAft>
                <a:spcPts val="0"/>
              </a:spcAft>
              <a:buClr>
                <a:srgbClr val="7F7F7F"/>
              </a:buClr>
              <a:buSzPts val="1800"/>
              <a:buChar char="•"/>
              <a:defRPr/>
            </a:lvl7pPr>
            <a:lvl8pPr marL="3657600" lvl="7" indent="-342900" algn="l">
              <a:spcBef>
                <a:spcPts val="360"/>
              </a:spcBef>
              <a:spcAft>
                <a:spcPts val="0"/>
              </a:spcAft>
              <a:buClr>
                <a:srgbClr val="7F7F7F"/>
              </a:buClr>
              <a:buSzPts val="1800"/>
              <a:buChar char="o"/>
              <a:defRPr/>
            </a:lvl8pPr>
            <a:lvl9pPr marL="4114800" lvl="8" indent="-342900" algn="l">
              <a:spcBef>
                <a:spcPts val="360"/>
              </a:spcBef>
              <a:spcAft>
                <a:spcPts val="0"/>
              </a:spcAft>
              <a:buClr>
                <a:srgbClr val="7F7F7F"/>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22313" y="1028700"/>
            <a:ext cx="7772400" cy="1878900"/>
          </a:xfrm>
          <a:prstGeom prst="rect">
            <a:avLst/>
          </a:prstGeom>
          <a:noFill/>
          <a:ln>
            <a:noFill/>
          </a:ln>
        </p:spPr>
        <p:txBody>
          <a:bodyPr spcFirstLastPara="1" wrap="square" lIns="91425" tIns="45700" rIns="91425" bIns="45700" anchor="b" anchorCtr="0"/>
          <a:lstStyle>
            <a:lvl1pPr lvl="0" algn="ctr">
              <a:lnSpc>
                <a:spcPct val="100000"/>
              </a:lnSpc>
              <a:spcBef>
                <a:spcPts val="0"/>
              </a:spcBef>
              <a:spcAft>
                <a:spcPts val="0"/>
              </a:spcAft>
              <a:buClr>
                <a:schemeClr val="dk2"/>
              </a:buClr>
              <a:buSzPts val="4800"/>
              <a:buFont typeface="Palatino Linotype"/>
              <a:buNone/>
              <a:defRPr sz="4800">
                <a:solidFill>
                  <a:schemeClr val="dk2"/>
                </a:solidFill>
                <a:latin typeface="Palatino Linotype"/>
                <a:ea typeface="Palatino Linotype"/>
                <a:cs typeface="Palatino Linotype"/>
                <a:sym typeface="Palatino Linotyp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722313" y="3051572"/>
            <a:ext cx="7772400" cy="849000"/>
          </a:xfrm>
          <a:prstGeom prst="rect">
            <a:avLst/>
          </a:prstGeom>
          <a:noFill/>
          <a:ln>
            <a:noFill/>
          </a:ln>
        </p:spPr>
        <p:txBody>
          <a:bodyPr spcFirstLastPara="1" wrap="square" lIns="91425" tIns="45700" rIns="91425" bIns="45700" anchor="t" anchorCtr="0"/>
          <a:lstStyle>
            <a:lvl1pPr marL="457200" lvl="0" indent="-228600" algn="ctr">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3" name="Google Shape;33;p5"/>
          <p:cNvSpPr txBox="1">
            <a:spLocks noGrp="1"/>
          </p:cNvSpPr>
          <p:nvPr>
            <p:ph type="dt" idx="10"/>
          </p:nvPr>
        </p:nvSpPr>
        <p:spPr>
          <a:xfrm>
            <a:off x="6363347" y="4767263"/>
            <a:ext cx="2085900" cy="273900"/>
          </a:xfrm>
          <a:prstGeom prst="rect">
            <a:avLst/>
          </a:prstGeom>
          <a:noFill/>
          <a:ln>
            <a:noFill/>
          </a:ln>
        </p:spPr>
        <p:txBody>
          <a:bodyPr spcFirstLastPara="1" wrap="square" lIns="91425" tIns="45700" rIns="45700"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659165" y="4767263"/>
            <a:ext cx="2847900" cy="273900"/>
          </a:xfrm>
          <a:prstGeom prst="rect">
            <a:avLst/>
          </a:prstGeom>
          <a:noFill/>
          <a:ln>
            <a:noFill/>
          </a:ln>
        </p:spPr>
        <p:txBody>
          <a:bodyPr spcFirstLastPara="1" wrap="square" lIns="45700"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543278" y="4767263"/>
            <a:ext cx="561900" cy="273900"/>
          </a:xfrm>
          <a:prstGeom prst="rect">
            <a:avLst/>
          </a:prstGeom>
          <a:noFill/>
          <a:ln>
            <a:noFill/>
          </a:ln>
        </p:spPr>
        <p:txBody>
          <a:bodyPr spcFirstLastPara="1" wrap="square" lIns="27425" tIns="45700" rIns="457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6" name="Google Shape;36;p5"/>
          <p:cNvSpPr/>
          <p:nvPr/>
        </p:nvSpPr>
        <p:spPr>
          <a:xfrm>
            <a:off x="4495800" y="2943225"/>
            <a:ext cx="84900" cy="6360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37" name="Google Shape;37;p5"/>
          <p:cNvSpPr/>
          <p:nvPr/>
        </p:nvSpPr>
        <p:spPr>
          <a:xfrm>
            <a:off x="4695825" y="2943225"/>
            <a:ext cx="84900" cy="6360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38" name="Google Shape;38;p5"/>
          <p:cNvSpPr/>
          <p:nvPr/>
        </p:nvSpPr>
        <p:spPr>
          <a:xfrm>
            <a:off x="4296728" y="2943225"/>
            <a:ext cx="84900" cy="6360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457200" y="0"/>
            <a:ext cx="8229600" cy="1200000"/>
          </a:xfrm>
          <a:prstGeom prst="rect">
            <a:avLst/>
          </a:prstGeom>
          <a:noFill/>
          <a:ln>
            <a:noFill/>
          </a:ln>
        </p:spPr>
        <p:txBody>
          <a:bodyPr spcFirstLastPara="1" wrap="square" lIns="91425" tIns="45700" rIns="91425" bIns="45700" anchor="b" anchorCtr="0"/>
          <a:lstStyle>
            <a:lvl1pPr lvl="0" algn="ctr">
              <a:lnSpc>
                <a:spcPct val="107407"/>
              </a:lnSpc>
              <a:spcBef>
                <a:spcPts val="0"/>
              </a:spcBef>
              <a:spcAft>
                <a:spcPts val="0"/>
              </a:spcAft>
              <a:buClr>
                <a:schemeClr val="dk2"/>
              </a:buClr>
              <a:buSzPts val="5400"/>
              <a:buFont typeface="Palatino Linoty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457200" y="1200150"/>
            <a:ext cx="4040100" cy="457200"/>
          </a:xfrm>
          <a:prstGeom prst="rect">
            <a:avLst/>
          </a:prstGeom>
          <a:noFill/>
          <a:ln>
            <a:noFill/>
          </a:ln>
        </p:spPr>
        <p:txBody>
          <a:bodyPr spcFirstLastPara="1" wrap="square" lIns="91425" tIns="45700" rIns="91425" bIns="45700" anchor="b" anchorCtr="0"/>
          <a:lstStyle>
            <a:lvl1pPr marL="457200" lvl="0" indent="-228600" algn="ctr">
              <a:spcBef>
                <a:spcPts val="480"/>
              </a:spcBef>
              <a:spcAft>
                <a:spcPts val="0"/>
              </a:spcAft>
              <a:buClr>
                <a:srgbClr val="7F7F7F"/>
              </a:buClr>
              <a:buSzPts val="2400"/>
              <a:buNone/>
              <a:defRPr sz="2400" b="0"/>
            </a:lvl1pPr>
            <a:lvl2pPr marL="914400" lvl="1" indent="-228600" algn="l">
              <a:spcBef>
                <a:spcPts val="400"/>
              </a:spcBef>
              <a:spcAft>
                <a:spcPts val="0"/>
              </a:spcAft>
              <a:buClr>
                <a:srgbClr val="7F7F7F"/>
              </a:buClr>
              <a:buSzPts val="2000"/>
              <a:buNone/>
              <a:defRPr sz="2000" b="1"/>
            </a:lvl2pPr>
            <a:lvl3pPr marL="1371600" lvl="2" indent="-228600" algn="l">
              <a:spcBef>
                <a:spcPts val="360"/>
              </a:spcBef>
              <a:spcAft>
                <a:spcPts val="0"/>
              </a:spcAft>
              <a:buClr>
                <a:srgbClr val="7F7F7F"/>
              </a:buClr>
              <a:buSzPts val="1800"/>
              <a:buNone/>
              <a:defRPr sz="1800" b="1"/>
            </a:lvl3pPr>
            <a:lvl4pPr marL="1828800" lvl="3" indent="-228600" algn="l">
              <a:spcBef>
                <a:spcPts val="320"/>
              </a:spcBef>
              <a:spcAft>
                <a:spcPts val="0"/>
              </a:spcAft>
              <a:buClr>
                <a:srgbClr val="7F7F7F"/>
              </a:buClr>
              <a:buSzPts val="1600"/>
              <a:buNone/>
              <a:defRPr sz="1600" b="1"/>
            </a:lvl4pPr>
            <a:lvl5pPr marL="2286000" lvl="4" indent="-228600" algn="l">
              <a:spcBef>
                <a:spcPts val="320"/>
              </a:spcBef>
              <a:spcAft>
                <a:spcPts val="0"/>
              </a:spcAft>
              <a:buClr>
                <a:srgbClr val="7F7F7F"/>
              </a:buClr>
              <a:buSzPts val="1600"/>
              <a:buNone/>
              <a:defRPr sz="1600" b="1"/>
            </a:lvl5pPr>
            <a:lvl6pPr marL="2743200" lvl="5" indent="-228600" algn="l">
              <a:spcBef>
                <a:spcPts val="320"/>
              </a:spcBef>
              <a:spcAft>
                <a:spcPts val="0"/>
              </a:spcAft>
              <a:buClr>
                <a:srgbClr val="7F7F7F"/>
              </a:buClr>
              <a:buSzPts val="1600"/>
              <a:buNone/>
              <a:defRPr sz="1600" b="1"/>
            </a:lvl6pPr>
            <a:lvl7pPr marL="3200400" lvl="6" indent="-228600" algn="l">
              <a:spcBef>
                <a:spcPts val="320"/>
              </a:spcBef>
              <a:spcAft>
                <a:spcPts val="0"/>
              </a:spcAft>
              <a:buClr>
                <a:srgbClr val="7F7F7F"/>
              </a:buClr>
              <a:buSzPts val="1600"/>
              <a:buNone/>
              <a:defRPr sz="1600" b="1"/>
            </a:lvl7pPr>
            <a:lvl8pPr marL="3657600" lvl="7" indent="-228600" algn="l">
              <a:spcBef>
                <a:spcPts val="320"/>
              </a:spcBef>
              <a:spcAft>
                <a:spcPts val="0"/>
              </a:spcAft>
              <a:buClr>
                <a:srgbClr val="7F7F7F"/>
              </a:buClr>
              <a:buSzPts val="1600"/>
              <a:buNone/>
              <a:defRPr sz="1600" b="1"/>
            </a:lvl8pPr>
            <a:lvl9pPr marL="4114800" lvl="8" indent="-228600" algn="l">
              <a:spcBef>
                <a:spcPts val="320"/>
              </a:spcBef>
              <a:spcAft>
                <a:spcPts val="0"/>
              </a:spcAft>
              <a:buClr>
                <a:srgbClr val="7F7F7F"/>
              </a:buClr>
              <a:buSzPts val="1600"/>
              <a:buNone/>
              <a:defRPr sz="1600" b="1"/>
            </a:lvl9pPr>
          </a:lstStyle>
          <a:p>
            <a:endParaRPr/>
          </a:p>
        </p:txBody>
      </p:sp>
      <p:sp>
        <p:nvSpPr>
          <p:cNvPr id="42" name="Google Shape;42;p6"/>
          <p:cNvSpPr txBox="1">
            <a:spLocks noGrp="1"/>
          </p:cNvSpPr>
          <p:nvPr>
            <p:ph type="body" idx="2"/>
          </p:nvPr>
        </p:nvSpPr>
        <p:spPr>
          <a:xfrm>
            <a:off x="4648200" y="1200150"/>
            <a:ext cx="4041900" cy="457200"/>
          </a:xfrm>
          <a:prstGeom prst="rect">
            <a:avLst/>
          </a:prstGeom>
          <a:noFill/>
          <a:ln>
            <a:noFill/>
          </a:ln>
        </p:spPr>
        <p:txBody>
          <a:bodyPr spcFirstLastPara="1" wrap="square" lIns="91425" tIns="45700" rIns="91425" bIns="45700" anchor="b" anchorCtr="0"/>
          <a:lstStyle>
            <a:lvl1pPr marL="457200" lvl="0" indent="-228600" algn="ctr">
              <a:spcBef>
                <a:spcPts val="480"/>
              </a:spcBef>
              <a:spcAft>
                <a:spcPts val="0"/>
              </a:spcAft>
              <a:buClr>
                <a:srgbClr val="7F7F7F"/>
              </a:buClr>
              <a:buSzPts val="2400"/>
              <a:buNone/>
              <a:defRPr sz="2400" b="0"/>
            </a:lvl1pPr>
            <a:lvl2pPr marL="914400" lvl="1" indent="-228600" algn="l">
              <a:spcBef>
                <a:spcPts val="400"/>
              </a:spcBef>
              <a:spcAft>
                <a:spcPts val="0"/>
              </a:spcAft>
              <a:buClr>
                <a:srgbClr val="7F7F7F"/>
              </a:buClr>
              <a:buSzPts val="2000"/>
              <a:buNone/>
              <a:defRPr sz="2000" b="1"/>
            </a:lvl2pPr>
            <a:lvl3pPr marL="1371600" lvl="2" indent="-228600" algn="l">
              <a:spcBef>
                <a:spcPts val="360"/>
              </a:spcBef>
              <a:spcAft>
                <a:spcPts val="0"/>
              </a:spcAft>
              <a:buClr>
                <a:srgbClr val="7F7F7F"/>
              </a:buClr>
              <a:buSzPts val="1800"/>
              <a:buNone/>
              <a:defRPr sz="1800" b="1"/>
            </a:lvl3pPr>
            <a:lvl4pPr marL="1828800" lvl="3" indent="-228600" algn="l">
              <a:spcBef>
                <a:spcPts val="320"/>
              </a:spcBef>
              <a:spcAft>
                <a:spcPts val="0"/>
              </a:spcAft>
              <a:buClr>
                <a:srgbClr val="7F7F7F"/>
              </a:buClr>
              <a:buSzPts val="1600"/>
              <a:buNone/>
              <a:defRPr sz="1600" b="1"/>
            </a:lvl4pPr>
            <a:lvl5pPr marL="2286000" lvl="4" indent="-228600" algn="l">
              <a:spcBef>
                <a:spcPts val="320"/>
              </a:spcBef>
              <a:spcAft>
                <a:spcPts val="0"/>
              </a:spcAft>
              <a:buClr>
                <a:srgbClr val="7F7F7F"/>
              </a:buClr>
              <a:buSzPts val="1600"/>
              <a:buNone/>
              <a:defRPr sz="1600" b="1"/>
            </a:lvl5pPr>
            <a:lvl6pPr marL="2743200" lvl="5" indent="-228600" algn="l">
              <a:spcBef>
                <a:spcPts val="320"/>
              </a:spcBef>
              <a:spcAft>
                <a:spcPts val="0"/>
              </a:spcAft>
              <a:buClr>
                <a:srgbClr val="7F7F7F"/>
              </a:buClr>
              <a:buSzPts val="1600"/>
              <a:buNone/>
              <a:defRPr sz="1600" b="1"/>
            </a:lvl6pPr>
            <a:lvl7pPr marL="3200400" lvl="6" indent="-228600" algn="l">
              <a:spcBef>
                <a:spcPts val="320"/>
              </a:spcBef>
              <a:spcAft>
                <a:spcPts val="0"/>
              </a:spcAft>
              <a:buClr>
                <a:srgbClr val="7F7F7F"/>
              </a:buClr>
              <a:buSzPts val="1600"/>
              <a:buNone/>
              <a:defRPr sz="1600" b="1"/>
            </a:lvl7pPr>
            <a:lvl8pPr marL="3657600" lvl="7" indent="-228600" algn="l">
              <a:spcBef>
                <a:spcPts val="320"/>
              </a:spcBef>
              <a:spcAft>
                <a:spcPts val="0"/>
              </a:spcAft>
              <a:buClr>
                <a:srgbClr val="7F7F7F"/>
              </a:buClr>
              <a:buSzPts val="1600"/>
              <a:buNone/>
              <a:defRPr sz="1600" b="1"/>
            </a:lvl8pPr>
            <a:lvl9pPr marL="4114800" lvl="8" indent="-228600" algn="l">
              <a:spcBef>
                <a:spcPts val="320"/>
              </a:spcBef>
              <a:spcAft>
                <a:spcPts val="0"/>
              </a:spcAft>
              <a:buClr>
                <a:srgbClr val="7F7F7F"/>
              </a:buClr>
              <a:buSzPts val="1600"/>
              <a:buNone/>
              <a:defRPr sz="1600" b="1"/>
            </a:lvl9pPr>
          </a:lstStyle>
          <a:p>
            <a:endParaRPr/>
          </a:p>
        </p:txBody>
      </p:sp>
      <p:sp>
        <p:nvSpPr>
          <p:cNvPr id="43" name="Google Shape;43;p6"/>
          <p:cNvSpPr txBox="1">
            <a:spLocks noGrp="1"/>
          </p:cNvSpPr>
          <p:nvPr>
            <p:ph type="dt" idx="10"/>
          </p:nvPr>
        </p:nvSpPr>
        <p:spPr>
          <a:xfrm>
            <a:off x="6363347" y="4767263"/>
            <a:ext cx="2085900" cy="273900"/>
          </a:xfrm>
          <a:prstGeom prst="rect">
            <a:avLst/>
          </a:prstGeom>
          <a:noFill/>
          <a:ln>
            <a:noFill/>
          </a:ln>
        </p:spPr>
        <p:txBody>
          <a:bodyPr spcFirstLastPara="1" wrap="square" lIns="91425" tIns="45700" rIns="45700"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659165" y="4767263"/>
            <a:ext cx="2847900" cy="273900"/>
          </a:xfrm>
          <a:prstGeom prst="rect">
            <a:avLst/>
          </a:prstGeom>
          <a:noFill/>
          <a:ln>
            <a:noFill/>
          </a:ln>
        </p:spPr>
        <p:txBody>
          <a:bodyPr spcFirstLastPara="1" wrap="square" lIns="45700"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8543278" y="4767263"/>
            <a:ext cx="561900" cy="273900"/>
          </a:xfrm>
          <a:prstGeom prst="rect">
            <a:avLst/>
          </a:prstGeom>
          <a:noFill/>
          <a:ln>
            <a:noFill/>
          </a:ln>
        </p:spPr>
        <p:txBody>
          <a:bodyPr spcFirstLastPara="1" wrap="square" lIns="27425" tIns="45700" rIns="457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6" name="Google Shape;46;p6"/>
          <p:cNvSpPr txBox="1">
            <a:spLocks noGrp="1"/>
          </p:cNvSpPr>
          <p:nvPr>
            <p:ph type="body" idx="3"/>
          </p:nvPr>
        </p:nvSpPr>
        <p:spPr>
          <a:xfrm>
            <a:off x="457200" y="1659636"/>
            <a:ext cx="4041600" cy="29352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rgbClr val="7F7F7F"/>
              </a:buClr>
              <a:buSzPts val="1800"/>
              <a:buChar char="•"/>
              <a:defRPr/>
            </a:lvl1pPr>
            <a:lvl2pPr marL="914400" lvl="1" indent="-342900" algn="l">
              <a:spcBef>
                <a:spcPts val="360"/>
              </a:spcBef>
              <a:spcAft>
                <a:spcPts val="0"/>
              </a:spcAft>
              <a:buClr>
                <a:srgbClr val="7F7F7F"/>
              </a:buClr>
              <a:buSzPts val="1800"/>
              <a:buChar char="o"/>
              <a:defRPr/>
            </a:lvl2pPr>
            <a:lvl3pPr marL="1371600" lvl="2" indent="-342900" algn="l">
              <a:spcBef>
                <a:spcPts val="360"/>
              </a:spcBef>
              <a:spcAft>
                <a:spcPts val="0"/>
              </a:spcAft>
              <a:buClr>
                <a:srgbClr val="7F7F7F"/>
              </a:buClr>
              <a:buSzPts val="1800"/>
              <a:buChar char="•"/>
              <a:defRPr/>
            </a:lvl3pPr>
            <a:lvl4pPr marL="1828800" lvl="3" indent="-342900" algn="l">
              <a:spcBef>
                <a:spcPts val="360"/>
              </a:spcBef>
              <a:spcAft>
                <a:spcPts val="0"/>
              </a:spcAft>
              <a:buClr>
                <a:srgbClr val="7F7F7F"/>
              </a:buClr>
              <a:buSzPts val="1800"/>
              <a:buChar char="o"/>
              <a:defRPr/>
            </a:lvl4pPr>
            <a:lvl5pPr marL="2286000" lvl="4" indent="-342900" algn="l">
              <a:spcBef>
                <a:spcPts val="360"/>
              </a:spcBef>
              <a:spcAft>
                <a:spcPts val="0"/>
              </a:spcAft>
              <a:buClr>
                <a:srgbClr val="7F7F7F"/>
              </a:buClr>
              <a:buSzPts val="1800"/>
              <a:buChar char="•"/>
              <a:defRPr/>
            </a:lvl5pPr>
            <a:lvl6pPr marL="2743200" lvl="5" indent="-342900" algn="l">
              <a:spcBef>
                <a:spcPts val="360"/>
              </a:spcBef>
              <a:spcAft>
                <a:spcPts val="0"/>
              </a:spcAft>
              <a:buClr>
                <a:srgbClr val="7F7F7F"/>
              </a:buClr>
              <a:buSzPts val="1800"/>
              <a:buChar char="o"/>
              <a:defRPr/>
            </a:lvl6pPr>
            <a:lvl7pPr marL="3200400" lvl="6" indent="-342900" algn="l">
              <a:spcBef>
                <a:spcPts val="360"/>
              </a:spcBef>
              <a:spcAft>
                <a:spcPts val="0"/>
              </a:spcAft>
              <a:buClr>
                <a:srgbClr val="7F7F7F"/>
              </a:buClr>
              <a:buSzPts val="1800"/>
              <a:buChar char="•"/>
              <a:defRPr/>
            </a:lvl7pPr>
            <a:lvl8pPr marL="3657600" lvl="7" indent="-342900" algn="l">
              <a:spcBef>
                <a:spcPts val="360"/>
              </a:spcBef>
              <a:spcAft>
                <a:spcPts val="0"/>
              </a:spcAft>
              <a:buClr>
                <a:srgbClr val="7F7F7F"/>
              </a:buClr>
              <a:buSzPts val="1800"/>
              <a:buChar char="o"/>
              <a:defRPr/>
            </a:lvl8pPr>
            <a:lvl9pPr marL="4114800" lvl="8" indent="-342900" algn="l">
              <a:spcBef>
                <a:spcPts val="360"/>
              </a:spcBef>
              <a:spcAft>
                <a:spcPts val="0"/>
              </a:spcAft>
              <a:buClr>
                <a:srgbClr val="7F7F7F"/>
              </a:buClr>
              <a:buSzPts val="1800"/>
              <a:buChar char="•"/>
              <a:defRPr/>
            </a:lvl9pPr>
          </a:lstStyle>
          <a:p>
            <a:endParaRPr/>
          </a:p>
        </p:txBody>
      </p:sp>
      <p:sp>
        <p:nvSpPr>
          <p:cNvPr id="47" name="Google Shape;47;p6"/>
          <p:cNvSpPr txBox="1">
            <a:spLocks noGrp="1"/>
          </p:cNvSpPr>
          <p:nvPr>
            <p:ph type="body" idx="4"/>
          </p:nvPr>
        </p:nvSpPr>
        <p:spPr>
          <a:xfrm>
            <a:off x="4672584" y="1659636"/>
            <a:ext cx="4041600" cy="29349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rgbClr val="7F7F7F"/>
              </a:buClr>
              <a:buSzPts val="1800"/>
              <a:buChar char="•"/>
              <a:defRPr/>
            </a:lvl1pPr>
            <a:lvl2pPr marL="914400" lvl="1" indent="-342900" algn="l">
              <a:spcBef>
                <a:spcPts val="360"/>
              </a:spcBef>
              <a:spcAft>
                <a:spcPts val="0"/>
              </a:spcAft>
              <a:buClr>
                <a:srgbClr val="7F7F7F"/>
              </a:buClr>
              <a:buSzPts val="1800"/>
              <a:buChar char="o"/>
              <a:defRPr/>
            </a:lvl2pPr>
            <a:lvl3pPr marL="1371600" lvl="2" indent="-342900" algn="l">
              <a:spcBef>
                <a:spcPts val="360"/>
              </a:spcBef>
              <a:spcAft>
                <a:spcPts val="0"/>
              </a:spcAft>
              <a:buClr>
                <a:srgbClr val="7F7F7F"/>
              </a:buClr>
              <a:buSzPts val="1800"/>
              <a:buChar char="•"/>
              <a:defRPr/>
            </a:lvl3pPr>
            <a:lvl4pPr marL="1828800" lvl="3" indent="-342900" algn="l">
              <a:spcBef>
                <a:spcPts val="360"/>
              </a:spcBef>
              <a:spcAft>
                <a:spcPts val="0"/>
              </a:spcAft>
              <a:buClr>
                <a:srgbClr val="7F7F7F"/>
              </a:buClr>
              <a:buSzPts val="1800"/>
              <a:buChar char="o"/>
              <a:defRPr/>
            </a:lvl4pPr>
            <a:lvl5pPr marL="2286000" lvl="4" indent="-342900" algn="l">
              <a:spcBef>
                <a:spcPts val="360"/>
              </a:spcBef>
              <a:spcAft>
                <a:spcPts val="0"/>
              </a:spcAft>
              <a:buClr>
                <a:srgbClr val="7F7F7F"/>
              </a:buClr>
              <a:buSzPts val="1800"/>
              <a:buChar char="•"/>
              <a:defRPr/>
            </a:lvl5pPr>
            <a:lvl6pPr marL="2743200" lvl="5" indent="-342900" algn="l">
              <a:spcBef>
                <a:spcPts val="360"/>
              </a:spcBef>
              <a:spcAft>
                <a:spcPts val="0"/>
              </a:spcAft>
              <a:buClr>
                <a:srgbClr val="7F7F7F"/>
              </a:buClr>
              <a:buSzPts val="1800"/>
              <a:buChar char="o"/>
              <a:defRPr/>
            </a:lvl6pPr>
            <a:lvl7pPr marL="3200400" lvl="6" indent="-342900" algn="l">
              <a:spcBef>
                <a:spcPts val="360"/>
              </a:spcBef>
              <a:spcAft>
                <a:spcPts val="0"/>
              </a:spcAft>
              <a:buClr>
                <a:srgbClr val="7F7F7F"/>
              </a:buClr>
              <a:buSzPts val="1800"/>
              <a:buChar char="•"/>
              <a:defRPr/>
            </a:lvl7pPr>
            <a:lvl8pPr marL="3657600" lvl="7" indent="-342900" algn="l">
              <a:spcBef>
                <a:spcPts val="360"/>
              </a:spcBef>
              <a:spcAft>
                <a:spcPts val="0"/>
              </a:spcAft>
              <a:buClr>
                <a:srgbClr val="7F7F7F"/>
              </a:buClr>
              <a:buSzPts val="1800"/>
              <a:buChar char="o"/>
              <a:defRPr/>
            </a:lvl8pPr>
            <a:lvl9pPr marL="4114800" lvl="8" indent="-342900" algn="l">
              <a:spcBef>
                <a:spcPts val="360"/>
              </a:spcBef>
              <a:spcAft>
                <a:spcPts val="0"/>
              </a:spcAft>
              <a:buClr>
                <a:srgbClr val="7F7F7F"/>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457200" y="0"/>
            <a:ext cx="8229600" cy="1200000"/>
          </a:xfrm>
          <a:prstGeom prst="rect">
            <a:avLst/>
          </a:prstGeom>
          <a:noFill/>
          <a:ln>
            <a:noFill/>
          </a:ln>
        </p:spPr>
        <p:txBody>
          <a:bodyPr spcFirstLastPara="1" wrap="square" lIns="91425" tIns="45700" rIns="91425" bIns="45700" anchor="b" anchorCtr="0"/>
          <a:lstStyle>
            <a:lvl1pPr lvl="0" algn="ctr">
              <a:lnSpc>
                <a:spcPct val="322222"/>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dt" idx="10"/>
          </p:nvPr>
        </p:nvSpPr>
        <p:spPr>
          <a:xfrm>
            <a:off x="6363347" y="4767263"/>
            <a:ext cx="2085900" cy="273900"/>
          </a:xfrm>
          <a:prstGeom prst="rect">
            <a:avLst/>
          </a:prstGeom>
          <a:noFill/>
          <a:ln>
            <a:noFill/>
          </a:ln>
        </p:spPr>
        <p:txBody>
          <a:bodyPr spcFirstLastPara="1" wrap="square" lIns="91425" tIns="45700" rIns="45700"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659165" y="4767263"/>
            <a:ext cx="2847900" cy="273900"/>
          </a:xfrm>
          <a:prstGeom prst="rect">
            <a:avLst/>
          </a:prstGeom>
          <a:noFill/>
          <a:ln>
            <a:noFill/>
          </a:ln>
        </p:spPr>
        <p:txBody>
          <a:bodyPr spcFirstLastPara="1" wrap="square" lIns="45700"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543278" y="4767263"/>
            <a:ext cx="561900" cy="273900"/>
          </a:xfrm>
          <a:prstGeom prst="rect">
            <a:avLst/>
          </a:prstGeom>
          <a:noFill/>
          <a:ln>
            <a:noFill/>
          </a:ln>
        </p:spPr>
        <p:txBody>
          <a:bodyPr spcFirstLastPara="1" wrap="square" lIns="27425" tIns="45700" rIns="457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363347" y="4767263"/>
            <a:ext cx="2085900" cy="273900"/>
          </a:xfrm>
          <a:prstGeom prst="rect">
            <a:avLst/>
          </a:prstGeom>
          <a:noFill/>
          <a:ln>
            <a:noFill/>
          </a:ln>
        </p:spPr>
        <p:txBody>
          <a:bodyPr spcFirstLastPara="1" wrap="square" lIns="91425" tIns="45700" rIns="45700"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659165" y="4767263"/>
            <a:ext cx="2847900" cy="273900"/>
          </a:xfrm>
          <a:prstGeom prst="rect">
            <a:avLst/>
          </a:prstGeom>
          <a:noFill/>
          <a:ln>
            <a:noFill/>
          </a:ln>
        </p:spPr>
        <p:txBody>
          <a:bodyPr spcFirstLastPara="1" wrap="square" lIns="45700"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543278" y="4767263"/>
            <a:ext cx="561900" cy="273900"/>
          </a:xfrm>
          <a:prstGeom prst="rect">
            <a:avLst/>
          </a:prstGeom>
          <a:noFill/>
          <a:ln>
            <a:noFill/>
          </a:ln>
        </p:spPr>
        <p:txBody>
          <a:bodyPr spcFirstLastPara="1" wrap="square" lIns="27425" tIns="45700" rIns="457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5907087" y="200025"/>
            <a:ext cx="3008400" cy="1571700"/>
          </a:xfrm>
          <a:prstGeom prst="rect">
            <a:avLst/>
          </a:prstGeom>
          <a:noFill/>
          <a:ln>
            <a:noFill/>
          </a:ln>
        </p:spPr>
        <p:txBody>
          <a:bodyPr spcFirstLastPara="1" wrap="square" lIns="91425" tIns="45700" rIns="91425" bIns="45700" anchor="b" anchorCtr="0"/>
          <a:lstStyle>
            <a:lvl1pPr lvl="0" algn="ctr">
              <a:lnSpc>
                <a:spcPct val="100000"/>
              </a:lnSpc>
              <a:spcBef>
                <a:spcPts val="0"/>
              </a:spcBef>
              <a:spcAft>
                <a:spcPts val="0"/>
              </a:spcAft>
              <a:buClr>
                <a:schemeClr val="dk2"/>
              </a:buClr>
              <a:buSzPts val="2800"/>
              <a:buFont typeface="Palatino Linotype"/>
              <a:buNone/>
              <a:defRPr sz="28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719137" y="204788"/>
            <a:ext cx="4995900" cy="4389900"/>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rgbClr val="7F7F7F"/>
              </a:buClr>
              <a:buSzPts val="3200"/>
              <a:buChar char="•"/>
              <a:defRPr sz="3200"/>
            </a:lvl1pPr>
            <a:lvl2pPr marL="914400" lvl="1" indent="-406400" algn="l">
              <a:spcBef>
                <a:spcPts val="560"/>
              </a:spcBef>
              <a:spcAft>
                <a:spcPts val="0"/>
              </a:spcAft>
              <a:buClr>
                <a:srgbClr val="7F7F7F"/>
              </a:buClr>
              <a:buSzPts val="2800"/>
              <a:buChar char="o"/>
              <a:defRPr sz="2800"/>
            </a:lvl2pPr>
            <a:lvl3pPr marL="1371600" lvl="2" indent="-381000" algn="l">
              <a:spcBef>
                <a:spcPts val="480"/>
              </a:spcBef>
              <a:spcAft>
                <a:spcPts val="0"/>
              </a:spcAft>
              <a:buClr>
                <a:srgbClr val="7F7F7F"/>
              </a:buClr>
              <a:buSzPts val="2400"/>
              <a:buChar char="•"/>
              <a:defRPr sz="2400"/>
            </a:lvl3pPr>
            <a:lvl4pPr marL="1828800" lvl="3" indent="-355600" algn="l">
              <a:spcBef>
                <a:spcPts val="400"/>
              </a:spcBef>
              <a:spcAft>
                <a:spcPts val="0"/>
              </a:spcAft>
              <a:buClr>
                <a:srgbClr val="7F7F7F"/>
              </a:buClr>
              <a:buSzPts val="2000"/>
              <a:buChar char="o"/>
              <a:defRPr sz="2000"/>
            </a:lvl4pPr>
            <a:lvl5pPr marL="2286000" lvl="4" indent="-355600" algn="l">
              <a:spcBef>
                <a:spcPts val="400"/>
              </a:spcBef>
              <a:spcAft>
                <a:spcPts val="0"/>
              </a:spcAft>
              <a:buClr>
                <a:srgbClr val="7F7F7F"/>
              </a:buClr>
              <a:buSzPts val="2000"/>
              <a:buChar char="•"/>
              <a:defRPr sz="2000"/>
            </a:lvl5pPr>
            <a:lvl6pPr marL="2743200" lvl="5" indent="-355600" algn="l">
              <a:spcBef>
                <a:spcPts val="400"/>
              </a:spcBef>
              <a:spcAft>
                <a:spcPts val="0"/>
              </a:spcAft>
              <a:buClr>
                <a:srgbClr val="7F7F7F"/>
              </a:buClr>
              <a:buSzPts val="2000"/>
              <a:buChar char="o"/>
              <a:defRPr sz="2000"/>
            </a:lvl6pPr>
            <a:lvl7pPr marL="3200400" lvl="6" indent="-355600" algn="l">
              <a:spcBef>
                <a:spcPts val="400"/>
              </a:spcBef>
              <a:spcAft>
                <a:spcPts val="0"/>
              </a:spcAft>
              <a:buClr>
                <a:srgbClr val="7F7F7F"/>
              </a:buClr>
              <a:buSzPts val="2000"/>
              <a:buChar char="•"/>
              <a:defRPr sz="2000"/>
            </a:lvl7pPr>
            <a:lvl8pPr marL="3657600" lvl="7" indent="-355600" algn="l">
              <a:spcBef>
                <a:spcPts val="400"/>
              </a:spcBef>
              <a:spcAft>
                <a:spcPts val="0"/>
              </a:spcAft>
              <a:buClr>
                <a:srgbClr val="7F7F7F"/>
              </a:buClr>
              <a:buSzPts val="2000"/>
              <a:buChar char="o"/>
              <a:defRPr sz="2000"/>
            </a:lvl8pPr>
            <a:lvl9pPr marL="4114800" lvl="8" indent="-355600" algn="l">
              <a:spcBef>
                <a:spcPts val="400"/>
              </a:spcBef>
              <a:spcAft>
                <a:spcPts val="0"/>
              </a:spcAft>
              <a:buClr>
                <a:srgbClr val="7F7F7F"/>
              </a:buClr>
              <a:buSzPts val="2000"/>
              <a:buChar char="•"/>
              <a:defRPr sz="2000"/>
            </a:lvl9pPr>
          </a:lstStyle>
          <a:p>
            <a:endParaRPr/>
          </a:p>
        </p:txBody>
      </p:sp>
      <p:sp>
        <p:nvSpPr>
          <p:cNvPr id="60" name="Google Shape;60;p9"/>
          <p:cNvSpPr txBox="1">
            <a:spLocks noGrp="1"/>
          </p:cNvSpPr>
          <p:nvPr>
            <p:ph type="body" idx="2"/>
          </p:nvPr>
        </p:nvSpPr>
        <p:spPr>
          <a:xfrm>
            <a:off x="5907087" y="1828800"/>
            <a:ext cx="3008400" cy="2765700"/>
          </a:xfrm>
          <a:prstGeom prst="rect">
            <a:avLst/>
          </a:prstGeom>
          <a:noFill/>
          <a:ln>
            <a:noFill/>
          </a:ln>
        </p:spPr>
        <p:txBody>
          <a:bodyPr spcFirstLastPara="1" wrap="square" lIns="91425" tIns="45700" rIns="91425" bIns="45700" anchor="t" anchorCtr="0"/>
          <a:lstStyle>
            <a:lvl1pPr marL="457200" lvl="0" indent="-228600" algn="ctr">
              <a:lnSpc>
                <a:spcPct val="125000"/>
              </a:lnSpc>
              <a:spcBef>
                <a:spcPts val="320"/>
              </a:spcBef>
              <a:spcAft>
                <a:spcPts val="0"/>
              </a:spcAft>
              <a:buClr>
                <a:srgbClr val="7F7F7F"/>
              </a:buClr>
              <a:buSzPts val="1600"/>
              <a:buNone/>
              <a:defRPr sz="1600"/>
            </a:lvl1pPr>
            <a:lvl2pPr marL="914400" lvl="1" indent="-228600" algn="l">
              <a:spcBef>
                <a:spcPts val="240"/>
              </a:spcBef>
              <a:spcAft>
                <a:spcPts val="0"/>
              </a:spcAft>
              <a:buClr>
                <a:srgbClr val="7F7F7F"/>
              </a:buClr>
              <a:buSzPts val="1200"/>
              <a:buNone/>
              <a:defRPr sz="1200"/>
            </a:lvl2pPr>
            <a:lvl3pPr marL="1371600" lvl="2" indent="-228600" algn="l">
              <a:spcBef>
                <a:spcPts val="200"/>
              </a:spcBef>
              <a:spcAft>
                <a:spcPts val="0"/>
              </a:spcAft>
              <a:buClr>
                <a:srgbClr val="7F7F7F"/>
              </a:buClr>
              <a:buSzPts val="1000"/>
              <a:buNone/>
              <a:defRPr sz="1000"/>
            </a:lvl3pPr>
            <a:lvl4pPr marL="1828800" lvl="3" indent="-228600" algn="l">
              <a:spcBef>
                <a:spcPts val="180"/>
              </a:spcBef>
              <a:spcAft>
                <a:spcPts val="0"/>
              </a:spcAft>
              <a:buClr>
                <a:srgbClr val="7F7F7F"/>
              </a:buClr>
              <a:buSzPts val="900"/>
              <a:buNone/>
              <a:defRPr sz="900"/>
            </a:lvl4pPr>
            <a:lvl5pPr marL="2286000" lvl="4" indent="-228600" algn="l">
              <a:spcBef>
                <a:spcPts val="180"/>
              </a:spcBef>
              <a:spcAft>
                <a:spcPts val="0"/>
              </a:spcAft>
              <a:buClr>
                <a:srgbClr val="7F7F7F"/>
              </a:buClr>
              <a:buSzPts val="900"/>
              <a:buNone/>
              <a:defRPr sz="900"/>
            </a:lvl5pPr>
            <a:lvl6pPr marL="2743200" lvl="5" indent="-228600" algn="l">
              <a:spcBef>
                <a:spcPts val="180"/>
              </a:spcBef>
              <a:spcAft>
                <a:spcPts val="0"/>
              </a:spcAft>
              <a:buClr>
                <a:srgbClr val="7F7F7F"/>
              </a:buClr>
              <a:buSzPts val="900"/>
              <a:buNone/>
              <a:defRPr sz="900"/>
            </a:lvl6pPr>
            <a:lvl7pPr marL="3200400" lvl="6" indent="-228600" algn="l">
              <a:spcBef>
                <a:spcPts val="180"/>
              </a:spcBef>
              <a:spcAft>
                <a:spcPts val="0"/>
              </a:spcAft>
              <a:buClr>
                <a:srgbClr val="7F7F7F"/>
              </a:buClr>
              <a:buSzPts val="900"/>
              <a:buNone/>
              <a:defRPr sz="900"/>
            </a:lvl7pPr>
            <a:lvl8pPr marL="3657600" lvl="7" indent="-228600" algn="l">
              <a:spcBef>
                <a:spcPts val="180"/>
              </a:spcBef>
              <a:spcAft>
                <a:spcPts val="0"/>
              </a:spcAft>
              <a:buClr>
                <a:srgbClr val="7F7F7F"/>
              </a:buClr>
              <a:buSzPts val="900"/>
              <a:buNone/>
              <a:defRPr sz="900"/>
            </a:lvl8pPr>
            <a:lvl9pPr marL="4114800" lvl="8" indent="-228600" algn="l">
              <a:spcBef>
                <a:spcPts val="180"/>
              </a:spcBef>
              <a:spcAft>
                <a:spcPts val="0"/>
              </a:spcAft>
              <a:buClr>
                <a:srgbClr val="7F7F7F"/>
              </a:buClr>
              <a:buSzPts val="900"/>
              <a:buNone/>
              <a:defRPr sz="900"/>
            </a:lvl9pPr>
          </a:lstStyle>
          <a:p>
            <a:endParaRPr/>
          </a:p>
        </p:txBody>
      </p:sp>
      <p:sp>
        <p:nvSpPr>
          <p:cNvPr id="61" name="Google Shape;61;p9"/>
          <p:cNvSpPr txBox="1">
            <a:spLocks noGrp="1"/>
          </p:cNvSpPr>
          <p:nvPr>
            <p:ph type="dt" idx="10"/>
          </p:nvPr>
        </p:nvSpPr>
        <p:spPr>
          <a:xfrm>
            <a:off x="6363347" y="4767263"/>
            <a:ext cx="2085900" cy="273900"/>
          </a:xfrm>
          <a:prstGeom prst="rect">
            <a:avLst/>
          </a:prstGeom>
          <a:noFill/>
          <a:ln>
            <a:noFill/>
          </a:ln>
        </p:spPr>
        <p:txBody>
          <a:bodyPr spcFirstLastPara="1" wrap="square" lIns="91425" tIns="45700" rIns="45700"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659165" y="4767263"/>
            <a:ext cx="2847900" cy="273900"/>
          </a:xfrm>
          <a:prstGeom prst="rect">
            <a:avLst/>
          </a:prstGeom>
          <a:noFill/>
          <a:ln>
            <a:noFill/>
          </a:ln>
        </p:spPr>
        <p:txBody>
          <a:bodyPr spcFirstLastPara="1" wrap="square" lIns="45700"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543278" y="4767263"/>
            <a:ext cx="561900" cy="273900"/>
          </a:xfrm>
          <a:prstGeom prst="rect">
            <a:avLst/>
          </a:prstGeom>
          <a:noFill/>
          <a:ln>
            <a:noFill/>
          </a:ln>
        </p:spPr>
        <p:txBody>
          <a:bodyPr spcFirstLastPara="1" wrap="square" lIns="27425" tIns="45700" rIns="457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679576" y="171450"/>
            <a:ext cx="5711700" cy="671400"/>
          </a:xfrm>
          <a:prstGeom prst="rect">
            <a:avLst/>
          </a:prstGeom>
          <a:noFill/>
          <a:ln>
            <a:noFill/>
          </a:ln>
        </p:spPr>
        <p:txBody>
          <a:bodyPr spcFirstLastPara="1" wrap="square" lIns="91425" tIns="45700" rIns="91425" bIns="45700" anchor="b" anchorCtr="0"/>
          <a:lstStyle>
            <a:lvl1pPr lvl="0" algn="ctr">
              <a:lnSpc>
                <a:spcPct val="100000"/>
              </a:lnSpc>
              <a:spcBef>
                <a:spcPts val="0"/>
              </a:spcBef>
              <a:spcAft>
                <a:spcPts val="0"/>
              </a:spcAft>
              <a:buClr>
                <a:schemeClr val="dk2"/>
              </a:buClr>
              <a:buSzPts val="2800"/>
              <a:buFont typeface="Palatino Linotype"/>
              <a:buNone/>
              <a:defRPr sz="28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0"/>
          <p:cNvSpPr>
            <a:spLocks noGrp="1"/>
          </p:cNvSpPr>
          <p:nvPr>
            <p:ph type="pic" idx="2"/>
          </p:nvPr>
        </p:nvSpPr>
        <p:spPr>
          <a:xfrm>
            <a:off x="1508126" y="857250"/>
            <a:ext cx="6054600" cy="3405900"/>
          </a:xfrm>
          <a:prstGeom prst="rect">
            <a:avLst/>
          </a:prstGeom>
          <a:noFill/>
          <a:ln w="76200" cap="flat" cmpd="sng">
            <a:solidFill>
              <a:schemeClr val="lt1"/>
            </a:solidFill>
            <a:prstDash val="solid"/>
            <a:round/>
            <a:headEnd type="none" w="sm" len="sm"/>
            <a:tailEnd type="none" w="sm" len="sm"/>
          </a:ln>
          <a:effectLst>
            <a:outerShdw blurRad="88900" dist="50800" dir="5400000" algn="ctr" rotWithShape="0">
              <a:srgbClr val="000000">
                <a:alpha val="24705"/>
              </a:srgbClr>
            </a:outerShdw>
          </a:effectLst>
        </p:spPr>
        <p:txBody>
          <a:bodyPr spcFirstLastPara="1" wrap="square" lIns="91425" tIns="45700" rIns="91425" bIns="45700" anchor="t" anchorCtr="0"/>
          <a:lstStyle>
            <a:lvl1pPr marR="0" lvl="0" algn="ctr" rtl="0">
              <a:spcBef>
                <a:spcPts val="640"/>
              </a:spcBef>
              <a:spcAft>
                <a:spcPts val="0"/>
              </a:spcAft>
              <a:buClr>
                <a:srgbClr val="7F7F7F"/>
              </a:buClr>
              <a:buSzPts val="3200"/>
              <a:buFont typeface="Arial"/>
              <a:buNone/>
              <a:defRPr sz="3200" b="0" i="0" u="none" strike="noStrike" cap="none">
                <a:solidFill>
                  <a:srgbClr val="7F7F7F"/>
                </a:solidFill>
                <a:latin typeface="Century Gothic"/>
                <a:ea typeface="Century Gothic"/>
                <a:cs typeface="Century Gothic"/>
                <a:sym typeface="Century Gothic"/>
              </a:defRPr>
            </a:lvl1pPr>
            <a:lvl2pPr marR="0" lvl="1" algn="l" rtl="0">
              <a:spcBef>
                <a:spcPts val="560"/>
              </a:spcBef>
              <a:spcAft>
                <a:spcPts val="0"/>
              </a:spcAft>
              <a:buClr>
                <a:srgbClr val="7F7F7F"/>
              </a:buClr>
              <a:buSzPts val="2800"/>
              <a:buFont typeface="Courier New"/>
              <a:buNone/>
              <a:defRPr sz="2800" b="0" i="0" u="none" strike="noStrike" cap="none">
                <a:solidFill>
                  <a:srgbClr val="7F7F7F"/>
                </a:solidFill>
                <a:latin typeface="Century Gothic"/>
                <a:ea typeface="Century Gothic"/>
                <a:cs typeface="Century Gothic"/>
                <a:sym typeface="Century Gothic"/>
              </a:defRPr>
            </a:lvl2pPr>
            <a:lvl3pPr marR="0" lvl="2" algn="l" rtl="0">
              <a:spcBef>
                <a:spcPts val="480"/>
              </a:spcBef>
              <a:spcAft>
                <a:spcPts val="0"/>
              </a:spcAft>
              <a:buClr>
                <a:srgbClr val="7F7F7F"/>
              </a:buClr>
              <a:buSzPts val="2400"/>
              <a:buFont typeface="Arial"/>
              <a:buNone/>
              <a:defRPr sz="2400" b="0" i="0" u="none" strike="noStrike" cap="none">
                <a:solidFill>
                  <a:srgbClr val="7F7F7F"/>
                </a:solidFill>
                <a:latin typeface="Century Gothic"/>
                <a:ea typeface="Century Gothic"/>
                <a:cs typeface="Century Gothic"/>
                <a:sym typeface="Century Gothic"/>
              </a:defRPr>
            </a:lvl3pPr>
            <a:lvl4pPr marR="0" lvl="3" algn="l" rtl="0">
              <a:spcBef>
                <a:spcPts val="400"/>
              </a:spcBef>
              <a:spcAft>
                <a:spcPts val="0"/>
              </a:spcAft>
              <a:buClr>
                <a:srgbClr val="7F7F7F"/>
              </a:buClr>
              <a:buSzPts val="2000"/>
              <a:buFont typeface="Courier New"/>
              <a:buNone/>
              <a:defRPr sz="2000" b="0" i="0" u="none" strike="noStrike" cap="none">
                <a:solidFill>
                  <a:srgbClr val="7F7F7F"/>
                </a:solidFill>
                <a:latin typeface="Century Gothic"/>
                <a:ea typeface="Century Gothic"/>
                <a:cs typeface="Century Gothic"/>
                <a:sym typeface="Century Gothic"/>
              </a:defRPr>
            </a:lvl4pPr>
            <a:lvl5pPr marR="0" lvl="4" algn="l" rtl="0">
              <a:spcBef>
                <a:spcPts val="400"/>
              </a:spcBef>
              <a:spcAft>
                <a:spcPts val="0"/>
              </a:spcAft>
              <a:buClr>
                <a:srgbClr val="7F7F7F"/>
              </a:buClr>
              <a:buSzPts val="2000"/>
              <a:buFont typeface="Arial"/>
              <a:buNone/>
              <a:defRPr sz="2000" b="0" i="0" u="none" strike="noStrike" cap="none">
                <a:solidFill>
                  <a:srgbClr val="7F7F7F"/>
                </a:solidFill>
                <a:latin typeface="Century Gothic"/>
                <a:ea typeface="Century Gothic"/>
                <a:cs typeface="Century Gothic"/>
                <a:sym typeface="Century Gothic"/>
              </a:defRPr>
            </a:lvl5pPr>
            <a:lvl6pPr marR="0" lvl="5" algn="l" rtl="0">
              <a:spcBef>
                <a:spcPts val="400"/>
              </a:spcBef>
              <a:spcAft>
                <a:spcPts val="0"/>
              </a:spcAft>
              <a:buClr>
                <a:srgbClr val="7F7F7F"/>
              </a:buClr>
              <a:buSzPts val="2000"/>
              <a:buFont typeface="Courier New"/>
              <a:buNone/>
              <a:defRPr sz="2000" b="0" i="0" u="none" strike="noStrike" cap="none">
                <a:solidFill>
                  <a:srgbClr val="7F7F7F"/>
                </a:solidFill>
                <a:latin typeface="Century Gothic"/>
                <a:ea typeface="Century Gothic"/>
                <a:cs typeface="Century Gothic"/>
                <a:sym typeface="Century Gothic"/>
              </a:defRPr>
            </a:lvl6pPr>
            <a:lvl7pPr marR="0" lvl="6" algn="l" rtl="0">
              <a:spcBef>
                <a:spcPts val="400"/>
              </a:spcBef>
              <a:spcAft>
                <a:spcPts val="0"/>
              </a:spcAft>
              <a:buClr>
                <a:srgbClr val="7F7F7F"/>
              </a:buClr>
              <a:buSzPts val="2000"/>
              <a:buFont typeface="Arial"/>
              <a:buNone/>
              <a:defRPr sz="2000" b="0" i="0" u="none" strike="noStrike" cap="none">
                <a:solidFill>
                  <a:srgbClr val="7F7F7F"/>
                </a:solidFill>
                <a:latin typeface="Century Gothic"/>
                <a:ea typeface="Century Gothic"/>
                <a:cs typeface="Century Gothic"/>
                <a:sym typeface="Century Gothic"/>
              </a:defRPr>
            </a:lvl7pPr>
            <a:lvl8pPr marR="0" lvl="7" algn="l" rtl="0">
              <a:spcBef>
                <a:spcPts val="400"/>
              </a:spcBef>
              <a:spcAft>
                <a:spcPts val="0"/>
              </a:spcAft>
              <a:buClr>
                <a:srgbClr val="7F7F7F"/>
              </a:buClr>
              <a:buSzPts val="2000"/>
              <a:buFont typeface="Courier New"/>
              <a:buNone/>
              <a:defRPr sz="2000" b="0" i="0" u="none" strike="noStrike" cap="none">
                <a:solidFill>
                  <a:srgbClr val="7F7F7F"/>
                </a:solidFill>
                <a:latin typeface="Century Gothic"/>
                <a:ea typeface="Century Gothic"/>
                <a:cs typeface="Century Gothic"/>
                <a:sym typeface="Century Gothic"/>
              </a:defRPr>
            </a:lvl8pPr>
            <a:lvl9pPr marR="0" lvl="8" algn="l" rtl="0">
              <a:spcBef>
                <a:spcPts val="400"/>
              </a:spcBef>
              <a:spcAft>
                <a:spcPts val="0"/>
              </a:spcAft>
              <a:buClr>
                <a:srgbClr val="7F7F7F"/>
              </a:buClr>
              <a:buSzPts val="2000"/>
              <a:buFont typeface="Arial"/>
              <a:buNone/>
              <a:defRPr sz="2000" b="0" i="0" u="none" strike="noStrike" cap="none">
                <a:solidFill>
                  <a:srgbClr val="7F7F7F"/>
                </a:solidFill>
                <a:latin typeface="Century Gothic"/>
                <a:ea typeface="Century Gothic"/>
                <a:cs typeface="Century Gothic"/>
                <a:sym typeface="Century Gothic"/>
              </a:defRPr>
            </a:lvl9pPr>
          </a:lstStyle>
          <a:p>
            <a:endParaRPr/>
          </a:p>
        </p:txBody>
      </p:sp>
      <p:sp>
        <p:nvSpPr>
          <p:cNvPr id="67" name="Google Shape;67;p10"/>
          <p:cNvSpPr txBox="1">
            <a:spLocks noGrp="1"/>
          </p:cNvSpPr>
          <p:nvPr>
            <p:ph type="body" idx="1"/>
          </p:nvPr>
        </p:nvSpPr>
        <p:spPr>
          <a:xfrm>
            <a:off x="1679576" y="4357688"/>
            <a:ext cx="5711700" cy="399900"/>
          </a:xfrm>
          <a:prstGeom prst="rect">
            <a:avLst/>
          </a:prstGeom>
          <a:noFill/>
          <a:ln>
            <a:noFill/>
          </a:ln>
        </p:spPr>
        <p:txBody>
          <a:bodyPr spcFirstLastPara="1" wrap="square" lIns="91425" tIns="45700" rIns="91425" bIns="45700" anchor="t" anchorCtr="0"/>
          <a:lstStyle>
            <a:lvl1pPr marL="457200" lvl="0" indent="-228600" algn="ctr">
              <a:spcBef>
                <a:spcPts val="320"/>
              </a:spcBef>
              <a:spcAft>
                <a:spcPts val="0"/>
              </a:spcAft>
              <a:buClr>
                <a:srgbClr val="7F7F7F"/>
              </a:buClr>
              <a:buSzPts val="1600"/>
              <a:buNone/>
              <a:defRPr sz="1600"/>
            </a:lvl1pPr>
            <a:lvl2pPr marL="914400" lvl="1" indent="-228600" algn="l">
              <a:spcBef>
                <a:spcPts val="240"/>
              </a:spcBef>
              <a:spcAft>
                <a:spcPts val="0"/>
              </a:spcAft>
              <a:buClr>
                <a:srgbClr val="7F7F7F"/>
              </a:buClr>
              <a:buSzPts val="1200"/>
              <a:buNone/>
              <a:defRPr sz="1200"/>
            </a:lvl2pPr>
            <a:lvl3pPr marL="1371600" lvl="2" indent="-228600" algn="l">
              <a:spcBef>
                <a:spcPts val="200"/>
              </a:spcBef>
              <a:spcAft>
                <a:spcPts val="0"/>
              </a:spcAft>
              <a:buClr>
                <a:srgbClr val="7F7F7F"/>
              </a:buClr>
              <a:buSzPts val="1000"/>
              <a:buNone/>
              <a:defRPr sz="1000"/>
            </a:lvl3pPr>
            <a:lvl4pPr marL="1828800" lvl="3" indent="-228600" algn="l">
              <a:spcBef>
                <a:spcPts val="180"/>
              </a:spcBef>
              <a:spcAft>
                <a:spcPts val="0"/>
              </a:spcAft>
              <a:buClr>
                <a:srgbClr val="7F7F7F"/>
              </a:buClr>
              <a:buSzPts val="900"/>
              <a:buNone/>
              <a:defRPr sz="900"/>
            </a:lvl4pPr>
            <a:lvl5pPr marL="2286000" lvl="4" indent="-228600" algn="l">
              <a:spcBef>
                <a:spcPts val="180"/>
              </a:spcBef>
              <a:spcAft>
                <a:spcPts val="0"/>
              </a:spcAft>
              <a:buClr>
                <a:srgbClr val="7F7F7F"/>
              </a:buClr>
              <a:buSzPts val="900"/>
              <a:buNone/>
              <a:defRPr sz="900"/>
            </a:lvl5pPr>
            <a:lvl6pPr marL="2743200" lvl="5" indent="-228600" algn="l">
              <a:spcBef>
                <a:spcPts val="180"/>
              </a:spcBef>
              <a:spcAft>
                <a:spcPts val="0"/>
              </a:spcAft>
              <a:buClr>
                <a:srgbClr val="7F7F7F"/>
              </a:buClr>
              <a:buSzPts val="900"/>
              <a:buNone/>
              <a:defRPr sz="900"/>
            </a:lvl6pPr>
            <a:lvl7pPr marL="3200400" lvl="6" indent="-228600" algn="l">
              <a:spcBef>
                <a:spcPts val="180"/>
              </a:spcBef>
              <a:spcAft>
                <a:spcPts val="0"/>
              </a:spcAft>
              <a:buClr>
                <a:srgbClr val="7F7F7F"/>
              </a:buClr>
              <a:buSzPts val="900"/>
              <a:buNone/>
              <a:defRPr sz="900"/>
            </a:lvl7pPr>
            <a:lvl8pPr marL="3657600" lvl="7" indent="-228600" algn="l">
              <a:spcBef>
                <a:spcPts val="180"/>
              </a:spcBef>
              <a:spcAft>
                <a:spcPts val="0"/>
              </a:spcAft>
              <a:buClr>
                <a:srgbClr val="7F7F7F"/>
              </a:buClr>
              <a:buSzPts val="900"/>
              <a:buNone/>
              <a:defRPr sz="900"/>
            </a:lvl8pPr>
            <a:lvl9pPr marL="4114800" lvl="8" indent="-228600" algn="l">
              <a:spcBef>
                <a:spcPts val="180"/>
              </a:spcBef>
              <a:spcAft>
                <a:spcPts val="0"/>
              </a:spcAft>
              <a:buClr>
                <a:srgbClr val="7F7F7F"/>
              </a:buClr>
              <a:buSzPts val="900"/>
              <a:buNone/>
              <a:defRPr sz="900"/>
            </a:lvl9pPr>
          </a:lstStyle>
          <a:p>
            <a:endParaRPr/>
          </a:p>
        </p:txBody>
      </p:sp>
      <p:sp>
        <p:nvSpPr>
          <p:cNvPr id="68" name="Google Shape;68;p10"/>
          <p:cNvSpPr txBox="1">
            <a:spLocks noGrp="1"/>
          </p:cNvSpPr>
          <p:nvPr>
            <p:ph type="dt" idx="10"/>
          </p:nvPr>
        </p:nvSpPr>
        <p:spPr>
          <a:xfrm>
            <a:off x="6363347" y="4767263"/>
            <a:ext cx="2085900" cy="273900"/>
          </a:xfrm>
          <a:prstGeom prst="rect">
            <a:avLst/>
          </a:prstGeom>
          <a:noFill/>
          <a:ln>
            <a:noFill/>
          </a:ln>
        </p:spPr>
        <p:txBody>
          <a:bodyPr spcFirstLastPara="1" wrap="square" lIns="91425" tIns="45700" rIns="45700"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659165" y="4767263"/>
            <a:ext cx="2847900" cy="273900"/>
          </a:xfrm>
          <a:prstGeom prst="rect">
            <a:avLst/>
          </a:prstGeom>
          <a:noFill/>
          <a:ln>
            <a:noFill/>
          </a:ln>
        </p:spPr>
        <p:txBody>
          <a:bodyPr spcFirstLastPara="1" wrap="square" lIns="45700"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543278" y="4767263"/>
            <a:ext cx="561900" cy="273900"/>
          </a:xfrm>
          <a:prstGeom prst="rect">
            <a:avLst/>
          </a:prstGeom>
          <a:noFill/>
          <a:ln>
            <a:noFill/>
          </a:ln>
        </p:spPr>
        <p:txBody>
          <a:bodyPr spcFirstLastPara="1" wrap="square" lIns="27425" tIns="45700" rIns="457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0"/>
            <a:ext cx="8229600" cy="1200000"/>
          </a:xfrm>
          <a:prstGeom prst="rect">
            <a:avLst/>
          </a:prstGeom>
          <a:noFill/>
          <a:ln>
            <a:noFill/>
          </a:ln>
        </p:spPr>
        <p:txBody>
          <a:bodyPr spcFirstLastPara="1" wrap="square" lIns="91425" tIns="45700" rIns="91425" bIns="45700" anchor="b" anchorCtr="0"/>
          <a:lstStyle>
            <a:lvl1pPr marR="0" lvl="0" algn="ctr" rtl="0">
              <a:lnSpc>
                <a:spcPct val="107407"/>
              </a:lnSpc>
              <a:spcBef>
                <a:spcPts val="0"/>
              </a:spcBef>
              <a:spcAft>
                <a:spcPts val="0"/>
              </a:spcAft>
              <a:buClr>
                <a:schemeClr val="dk2"/>
              </a:buClr>
              <a:buSzPts val="5400"/>
              <a:buFont typeface="Palatino Linotype"/>
              <a:buNone/>
              <a:defRPr sz="5400" b="0" i="0" u="none" strike="noStrike" cap="none">
                <a:solidFill>
                  <a:schemeClr val="dk2"/>
                </a:solidFill>
                <a:latin typeface="Palatino Linotype"/>
                <a:ea typeface="Palatino Linotype"/>
                <a:cs typeface="Palatino Linotype"/>
                <a:sym typeface="Palatino Linotyp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rgbClr val="7F7F7F"/>
              </a:buClr>
              <a:buSzPts val="2400"/>
              <a:buFont typeface="Arial"/>
              <a:buChar char="•"/>
              <a:defRPr sz="2400" b="0" i="0" u="none" strike="noStrike" cap="none">
                <a:solidFill>
                  <a:srgbClr val="7F7F7F"/>
                </a:solidFill>
                <a:latin typeface="Century Gothic"/>
                <a:ea typeface="Century Gothic"/>
                <a:cs typeface="Century Gothic"/>
                <a:sym typeface="Century Gothic"/>
              </a:defRPr>
            </a:lvl1pPr>
            <a:lvl2pPr marL="914400" marR="0" lvl="1" indent="-330200" algn="l" rtl="0">
              <a:spcBef>
                <a:spcPts val="320"/>
              </a:spcBef>
              <a:spcAft>
                <a:spcPts val="0"/>
              </a:spcAft>
              <a:buClr>
                <a:srgbClr val="7F7F7F"/>
              </a:buClr>
              <a:buSzPts val="1600"/>
              <a:buFont typeface="Courier New"/>
              <a:buChar char="o"/>
              <a:defRPr sz="1600" b="0" i="0" u="none" strike="noStrike" cap="none">
                <a:solidFill>
                  <a:srgbClr val="7F7F7F"/>
                </a:solidFill>
                <a:latin typeface="Century Gothic"/>
                <a:ea typeface="Century Gothic"/>
                <a:cs typeface="Century Gothic"/>
                <a:sym typeface="Century Gothic"/>
              </a:defRPr>
            </a:lvl2pPr>
            <a:lvl3pPr marL="1371600" marR="0" lvl="2" indent="-330200" algn="l" rtl="0">
              <a:spcBef>
                <a:spcPts val="320"/>
              </a:spcBef>
              <a:spcAft>
                <a:spcPts val="0"/>
              </a:spcAft>
              <a:buClr>
                <a:srgbClr val="7F7F7F"/>
              </a:buClr>
              <a:buSzPts val="1600"/>
              <a:buFont typeface="Arial"/>
              <a:buChar char="•"/>
              <a:defRPr sz="1600" b="0" i="0" u="none" strike="noStrike" cap="none">
                <a:solidFill>
                  <a:srgbClr val="7F7F7F"/>
                </a:solidFill>
                <a:latin typeface="Century Gothic"/>
                <a:ea typeface="Century Gothic"/>
                <a:cs typeface="Century Gothic"/>
                <a:sym typeface="Century Gothic"/>
              </a:defRPr>
            </a:lvl3pPr>
            <a:lvl4pPr marL="1828800" marR="0" lvl="3" indent="-330200" algn="l" rtl="0">
              <a:spcBef>
                <a:spcPts val="320"/>
              </a:spcBef>
              <a:spcAft>
                <a:spcPts val="0"/>
              </a:spcAft>
              <a:buClr>
                <a:srgbClr val="7F7F7F"/>
              </a:buClr>
              <a:buSzPts val="1600"/>
              <a:buFont typeface="Courier New"/>
              <a:buChar char="o"/>
              <a:defRPr sz="1600" b="0" i="0" u="none" strike="noStrike" cap="none">
                <a:solidFill>
                  <a:srgbClr val="7F7F7F"/>
                </a:solidFill>
                <a:latin typeface="Century Gothic"/>
                <a:ea typeface="Century Gothic"/>
                <a:cs typeface="Century Gothic"/>
                <a:sym typeface="Century Gothic"/>
              </a:defRPr>
            </a:lvl4pPr>
            <a:lvl5pPr marL="2286000" marR="0" lvl="4" indent="-330200" algn="l" rtl="0">
              <a:spcBef>
                <a:spcPts val="320"/>
              </a:spcBef>
              <a:spcAft>
                <a:spcPts val="0"/>
              </a:spcAft>
              <a:buClr>
                <a:srgbClr val="7F7F7F"/>
              </a:buClr>
              <a:buSzPts val="1600"/>
              <a:buFont typeface="Arial"/>
              <a:buChar char="•"/>
              <a:defRPr sz="1600" b="0" i="0" u="none" strike="noStrike" cap="none">
                <a:solidFill>
                  <a:srgbClr val="7F7F7F"/>
                </a:solidFill>
                <a:latin typeface="Century Gothic"/>
                <a:ea typeface="Century Gothic"/>
                <a:cs typeface="Century Gothic"/>
                <a:sym typeface="Century Gothic"/>
              </a:defRPr>
            </a:lvl5pPr>
            <a:lvl6pPr marL="2743200" marR="0" lvl="5" indent="-330200" algn="l" rtl="0">
              <a:spcBef>
                <a:spcPts val="320"/>
              </a:spcBef>
              <a:spcAft>
                <a:spcPts val="0"/>
              </a:spcAft>
              <a:buClr>
                <a:srgbClr val="7F7F7F"/>
              </a:buClr>
              <a:buSzPts val="1600"/>
              <a:buFont typeface="Courier New"/>
              <a:buChar char="o"/>
              <a:defRPr sz="1600" b="0" i="0" u="none" strike="noStrike" cap="none">
                <a:solidFill>
                  <a:srgbClr val="7F7F7F"/>
                </a:solidFill>
                <a:latin typeface="Century Gothic"/>
                <a:ea typeface="Century Gothic"/>
                <a:cs typeface="Century Gothic"/>
                <a:sym typeface="Century Gothic"/>
              </a:defRPr>
            </a:lvl6pPr>
            <a:lvl7pPr marL="3200400" marR="0" lvl="6" indent="-330200" algn="l" rtl="0">
              <a:spcBef>
                <a:spcPts val="320"/>
              </a:spcBef>
              <a:spcAft>
                <a:spcPts val="0"/>
              </a:spcAft>
              <a:buClr>
                <a:srgbClr val="7F7F7F"/>
              </a:buClr>
              <a:buSzPts val="1600"/>
              <a:buFont typeface="Arial"/>
              <a:buChar char="•"/>
              <a:defRPr sz="1600" b="0" i="0" u="none" strike="noStrike" cap="none">
                <a:solidFill>
                  <a:srgbClr val="7F7F7F"/>
                </a:solidFill>
                <a:latin typeface="Century Gothic"/>
                <a:ea typeface="Century Gothic"/>
                <a:cs typeface="Century Gothic"/>
                <a:sym typeface="Century Gothic"/>
              </a:defRPr>
            </a:lvl7pPr>
            <a:lvl8pPr marL="3657600" marR="0" lvl="7" indent="-330200" algn="l" rtl="0">
              <a:spcBef>
                <a:spcPts val="320"/>
              </a:spcBef>
              <a:spcAft>
                <a:spcPts val="0"/>
              </a:spcAft>
              <a:buClr>
                <a:srgbClr val="7F7F7F"/>
              </a:buClr>
              <a:buSzPts val="1600"/>
              <a:buFont typeface="Courier New"/>
              <a:buChar char="o"/>
              <a:defRPr sz="1600" b="0" i="0" u="none" strike="noStrike" cap="none">
                <a:solidFill>
                  <a:srgbClr val="7F7F7F"/>
                </a:solidFill>
                <a:latin typeface="Century Gothic"/>
                <a:ea typeface="Century Gothic"/>
                <a:cs typeface="Century Gothic"/>
                <a:sym typeface="Century Gothic"/>
              </a:defRPr>
            </a:lvl8pPr>
            <a:lvl9pPr marL="4114800" marR="0" lvl="8" indent="-330200" algn="l" rtl="0">
              <a:spcBef>
                <a:spcPts val="320"/>
              </a:spcBef>
              <a:spcAft>
                <a:spcPts val="0"/>
              </a:spcAft>
              <a:buClr>
                <a:srgbClr val="7F7F7F"/>
              </a:buClr>
              <a:buSzPts val="1600"/>
              <a:buFont typeface="Arial"/>
              <a:buChar char="•"/>
              <a:defRPr sz="1600" b="0" i="0" u="none" strike="noStrike" cap="none">
                <a:solidFill>
                  <a:srgbClr val="7F7F7F"/>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7F7F7F"/>
                </a:solidFill>
                <a:latin typeface="Century Gothic"/>
                <a:ea typeface="Century Gothic"/>
                <a:cs typeface="Century Gothic"/>
                <a:sym typeface="Century Gothic"/>
              </a:defRPr>
            </a:lvl1pPr>
            <a:lvl2pPr lvl="1" algn="r">
              <a:buNone/>
              <a:defRPr sz="1300">
                <a:solidFill>
                  <a:srgbClr val="7F7F7F"/>
                </a:solidFill>
                <a:latin typeface="Century Gothic"/>
                <a:ea typeface="Century Gothic"/>
                <a:cs typeface="Century Gothic"/>
                <a:sym typeface="Century Gothic"/>
              </a:defRPr>
            </a:lvl2pPr>
            <a:lvl3pPr lvl="2" algn="r">
              <a:buNone/>
              <a:defRPr sz="1300">
                <a:solidFill>
                  <a:srgbClr val="7F7F7F"/>
                </a:solidFill>
                <a:latin typeface="Century Gothic"/>
                <a:ea typeface="Century Gothic"/>
                <a:cs typeface="Century Gothic"/>
                <a:sym typeface="Century Gothic"/>
              </a:defRPr>
            </a:lvl3pPr>
            <a:lvl4pPr lvl="3" algn="r">
              <a:buNone/>
              <a:defRPr sz="1300">
                <a:solidFill>
                  <a:srgbClr val="7F7F7F"/>
                </a:solidFill>
                <a:latin typeface="Century Gothic"/>
                <a:ea typeface="Century Gothic"/>
                <a:cs typeface="Century Gothic"/>
                <a:sym typeface="Century Gothic"/>
              </a:defRPr>
            </a:lvl4pPr>
            <a:lvl5pPr lvl="4" algn="r">
              <a:buNone/>
              <a:defRPr sz="1300">
                <a:solidFill>
                  <a:srgbClr val="7F7F7F"/>
                </a:solidFill>
                <a:latin typeface="Century Gothic"/>
                <a:ea typeface="Century Gothic"/>
                <a:cs typeface="Century Gothic"/>
                <a:sym typeface="Century Gothic"/>
              </a:defRPr>
            </a:lvl5pPr>
            <a:lvl6pPr lvl="5" algn="r">
              <a:buNone/>
              <a:defRPr sz="1300">
                <a:solidFill>
                  <a:srgbClr val="7F7F7F"/>
                </a:solidFill>
                <a:latin typeface="Century Gothic"/>
                <a:ea typeface="Century Gothic"/>
                <a:cs typeface="Century Gothic"/>
                <a:sym typeface="Century Gothic"/>
              </a:defRPr>
            </a:lvl6pPr>
            <a:lvl7pPr lvl="6" algn="r">
              <a:buNone/>
              <a:defRPr sz="1300">
                <a:solidFill>
                  <a:srgbClr val="7F7F7F"/>
                </a:solidFill>
                <a:latin typeface="Century Gothic"/>
                <a:ea typeface="Century Gothic"/>
                <a:cs typeface="Century Gothic"/>
                <a:sym typeface="Century Gothic"/>
              </a:defRPr>
            </a:lvl7pPr>
            <a:lvl8pPr lvl="7" algn="r">
              <a:buNone/>
              <a:defRPr sz="1300">
                <a:solidFill>
                  <a:srgbClr val="7F7F7F"/>
                </a:solidFill>
                <a:latin typeface="Century Gothic"/>
                <a:ea typeface="Century Gothic"/>
                <a:cs typeface="Century Gothic"/>
                <a:sym typeface="Century Gothic"/>
              </a:defRPr>
            </a:lvl8pPr>
            <a:lvl9pPr lvl="8" algn="r">
              <a:buNone/>
              <a:defRPr sz="1300">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5" name="Google Shape;85;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intel.com/content/www/us/en/products/processors/xeon/scalable/platinum-processors.html" TargetMode="External"/><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png"/><Relationship Id="rId4" Type="http://schemas.openxmlformats.org/officeDocument/2006/relationships/image" Target="../media/image2.gi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gif"/><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gif"/><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3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gif"/></Relationships>
</file>

<file path=ppt/slides/_rels/slide5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hyperlink" Target="https://www.allsides.com/unbiased-balanced-news" TargetMode="Externa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
        <p:cNvGrpSpPr/>
        <p:nvPr/>
      </p:nvGrpSpPr>
      <p:grpSpPr>
        <a:xfrm>
          <a:off x="0" y="0"/>
          <a:ext cx="0" cy="0"/>
          <a:chOff x="0" y="0"/>
          <a:chExt cx="0" cy="0"/>
        </a:xfrm>
      </p:grpSpPr>
      <p:sp>
        <p:nvSpPr>
          <p:cNvPr id="162" name="Google Shape;162;p25"/>
          <p:cNvSpPr txBox="1"/>
          <p:nvPr/>
        </p:nvSpPr>
        <p:spPr>
          <a:xfrm>
            <a:off x="4800" y="1857896"/>
            <a:ext cx="9040800" cy="508500"/>
          </a:xfrm>
          <a:prstGeom prst="rect">
            <a:avLst/>
          </a:prstGeom>
          <a:noFill/>
          <a:ln>
            <a:noFill/>
          </a:ln>
        </p:spPr>
        <p:txBody>
          <a:bodyPr spcFirstLastPara="1" wrap="square" lIns="91425" tIns="91425" rIns="91425" bIns="91425" anchor="t" anchorCtr="0">
            <a:noAutofit/>
          </a:bodyPr>
          <a:lstStyle/>
          <a:p>
            <a:pPr marL="0" lvl="0" indent="0" algn="r" rtl="0">
              <a:lnSpc>
                <a:spcPct val="107916"/>
              </a:lnSpc>
              <a:spcBef>
                <a:spcPts val="0"/>
              </a:spcBef>
              <a:spcAft>
                <a:spcPts val="0"/>
              </a:spcAft>
              <a:buNone/>
            </a:pPr>
            <a:r>
              <a:rPr lang="en-US" sz="2200" b="1">
                <a:solidFill>
                  <a:srgbClr val="00000A"/>
                </a:solidFill>
              </a:rPr>
              <a:t>Predicting Political Lean in U.S. Political News Text</a:t>
            </a:r>
            <a:endParaRPr sz="2200" b="1">
              <a:solidFill>
                <a:srgbClr val="00000A"/>
              </a:solidFill>
            </a:endParaRPr>
          </a:p>
          <a:p>
            <a:pPr marL="0" lvl="0" indent="0" algn="r" rtl="0">
              <a:lnSpc>
                <a:spcPct val="107916"/>
              </a:lnSpc>
              <a:spcBef>
                <a:spcPts val="0"/>
              </a:spcBef>
              <a:spcAft>
                <a:spcPts val="0"/>
              </a:spcAft>
              <a:buNone/>
            </a:pPr>
            <a:endParaRPr b="1">
              <a:solidFill>
                <a:srgbClr val="00000A"/>
              </a:solidFill>
            </a:endParaRPr>
          </a:p>
          <a:p>
            <a:pPr marL="0" lvl="0" indent="0" algn="r" rtl="0">
              <a:lnSpc>
                <a:spcPct val="107916"/>
              </a:lnSpc>
              <a:spcBef>
                <a:spcPts val="0"/>
              </a:spcBef>
              <a:spcAft>
                <a:spcPts val="0"/>
              </a:spcAft>
              <a:buNone/>
            </a:pPr>
            <a:endParaRPr b="1">
              <a:solidFill>
                <a:srgbClr val="00000A"/>
              </a:solidFill>
            </a:endParaRPr>
          </a:p>
        </p:txBody>
      </p:sp>
      <p:sp>
        <p:nvSpPr>
          <p:cNvPr id="163" name="Google Shape;163;p25"/>
          <p:cNvSpPr txBox="1">
            <a:spLocks noGrp="1"/>
          </p:cNvSpPr>
          <p:nvPr>
            <p:ph type="subTitle" idx="1"/>
          </p:nvPr>
        </p:nvSpPr>
        <p:spPr>
          <a:xfrm>
            <a:off x="4800" y="4228967"/>
            <a:ext cx="9134400" cy="7107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2400"/>
              <a:buNone/>
            </a:pPr>
            <a:r>
              <a:rPr lang="en-US" sz="1400">
                <a:solidFill>
                  <a:srgbClr val="000000"/>
                </a:solidFill>
                <a:latin typeface="Arial"/>
                <a:ea typeface="Arial"/>
                <a:cs typeface="Arial"/>
                <a:sym typeface="Arial"/>
              </a:rPr>
              <a:t>Submitted in Partial Fulfillment of the Requirements for Data Analytics and Engineering 690</a:t>
            </a:r>
            <a:endParaRPr sz="1400">
              <a:solidFill>
                <a:srgbClr val="000000"/>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None/>
            </a:pPr>
            <a:r>
              <a:rPr lang="en-US" sz="1400">
                <a:solidFill>
                  <a:srgbClr val="00000A"/>
                </a:solidFill>
                <a:latin typeface="Arial"/>
                <a:ea typeface="Arial"/>
                <a:cs typeface="Arial"/>
                <a:sym typeface="Arial"/>
              </a:rPr>
              <a:t>George Mason University | Volgenau School of Engineering</a:t>
            </a:r>
            <a:endParaRPr sz="1400">
              <a:solidFill>
                <a:srgbClr val="00000A"/>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None/>
            </a:pPr>
            <a:r>
              <a:rPr lang="en-US" sz="1400">
                <a:solidFill>
                  <a:srgbClr val="000000"/>
                </a:solidFill>
                <a:latin typeface="Arial"/>
                <a:ea typeface="Arial"/>
                <a:cs typeface="Arial"/>
                <a:sym typeface="Arial"/>
              </a:rPr>
              <a:t>Spring 2019</a:t>
            </a:r>
            <a:endParaRPr sz="1400">
              <a:solidFill>
                <a:srgbClr val="000000"/>
              </a:solidFill>
              <a:latin typeface="Arial"/>
              <a:ea typeface="Arial"/>
              <a:cs typeface="Arial"/>
              <a:sym typeface="Arial"/>
            </a:endParaRPr>
          </a:p>
        </p:txBody>
      </p:sp>
      <p:pic>
        <p:nvPicPr>
          <p:cNvPr id="164" name="Google Shape;164;p25"/>
          <p:cNvPicPr preferRelativeResize="0"/>
          <p:nvPr/>
        </p:nvPicPr>
        <p:blipFill>
          <a:blip r:embed="rId3">
            <a:alphaModFix amt="24000"/>
          </a:blip>
          <a:stretch>
            <a:fillRect/>
          </a:stretch>
        </p:blipFill>
        <p:spPr>
          <a:xfrm flipH="1">
            <a:off x="73680" y="1034688"/>
            <a:ext cx="3415700" cy="3074125"/>
          </a:xfrm>
          <a:prstGeom prst="rect">
            <a:avLst/>
          </a:prstGeom>
          <a:noFill/>
          <a:ln>
            <a:noFill/>
          </a:ln>
        </p:spPr>
      </p:pic>
      <p:sp>
        <p:nvSpPr>
          <p:cNvPr id="165" name="Google Shape;165;p25"/>
          <p:cNvSpPr txBox="1"/>
          <p:nvPr/>
        </p:nvSpPr>
        <p:spPr>
          <a:xfrm>
            <a:off x="-51225" y="4865575"/>
            <a:ext cx="4253400" cy="2331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US" sz="800">
                <a:solidFill>
                  <a:srgbClr val="B7B7B7"/>
                </a:solidFill>
              </a:rPr>
              <a:t>“Brain image” downloaded from Quora, March 9, 2019</a:t>
            </a:r>
            <a:endParaRPr sz="800">
              <a:solidFill>
                <a:srgbClr val="B7B7B7"/>
              </a:solidFill>
            </a:endParaRPr>
          </a:p>
          <a:p>
            <a:pPr marL="0" lvl="0" indent="0" algn="l" rtl="0">
              <a:spcBef>
                <a:spcPts val="0"/>
              </a:spcBef>
              <a:spcAft>
                <a:spcPts val="0"/>
              </a:spcAft>
              <a:buNone/>
            </a:pPr>
            <a:r>
              <a:rPr lang="en-US" sz="800">
                <a:solidFill>
                  <a:srgbClr val="B7B7B7"/>
                </a:solidFill>
              </a:rPr>
              <a:t>https://www.quora.com/Where-should-I-start-learning-Machine-Learning-Deep-Learning</a:t>
            </a:r>
            <a:endParaRPr sz="800">
              <a:solidFill>
                <a:srgbClr val="B7B7B7"/>
              </a:solidFill>
            </a:endParaRPr>
          </a:p>
        </p:txBody>
      </p:sp>
      <p:sp>
        <p:nvSpPr>
          <p:cNvPr id="166" name="Google Shape;166;p25"/>
          <p:cNvSpPr txBox="1"/>
          <p:nvPr/>
        </p:nvSpPr>
        <p:spPr>
          <a:xfrm>
            <a:off x="823950" y="2207650"/>
            <a:ext cx="8221500" cy="1025700"/>
          </a:xfrm>
          <a:prstGeom prst="rect">
            <a:avLst/>
          </a:prstGeom>
          <a:noFill/>
          <a:ln>
            <a:noFill/>
          </a:ln>
        </p:spPr>
        <p:txBody>
          <a:bodyPr spcFirstLastPara="1" wrap="square" lIns="91425" tIns="91425" rIns="91425" bIns="91425" anchor="t" anchorCtr="0">
            <a:noAutofit/>
          </a:bodyPr>
          <a:lstStyle/>
          <a:p>
            <a:pPr marL="457200" lvl="0" indent="0" algn="r" rtl="0">
              <a:lnSpc>
                <a:spcPct val="100000"/>
              </a:lnSpc>
              <a:spcBef>
                <a:spcPts val="0"/>
              </a:spcBef>
              <a:spcAft>
                <a:spcPts val="0"/>
              </a:spcAft>
              <a:buNone/>
            </a:pPr>
            <a:r>
              <a:rPr lang="en-US" b="1">
                <a:solidFill>
                  <a:srgbClr val="00000A"/>
                </a:solidFill>
              </a:rPr>
              <a:t>Using a Convolutional Neural Net with GloVe Vector Representation of Words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4"/>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10</a:t>
            </a:fld>
            <a:endParaRPr/>
          </a:p>
        </p:txBody>
      </p:sp>
      <p:sp>
        <p:nvSpPr>
          <p:cNvPr id="342" name="Google Shape;342;p34"/>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343" name="Google Shape;343;p34"/>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345" name="Google Shape;345;p34"/>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Dataset</a:t>
            </a:r>
            <a:endParaRPr sz="1600"/>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347" name="Google Shape;347;p34"/>
          <p:cNvSpPr txBox="1"/>
          <p:nvPr/>
        </p:nvSpPr>
        <p:spPr>
          <a:xfrm>
            <a:off x="5333149" y="890800"/>
            <a:ext cx="24774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Exploratory Analysis</a:t>
            </a:r>
            <a:endParaRPr sz="1600">
              <a:solidFill>
                <a:srgbClr val="B7B7B7"/>
              </a:solidFill>
            </a:endParaRPr>
          </a:p>
        </p:txBody>
      </p:sp>
      <p:pic>
        <p:nvPicPr>
          <p:cNvPr id="348" name="Google Shape;348;p34"/>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349" name="Google Shape;349;p34"/>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350" name="Google Shape;350;p34"/>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351" name="Google Shape;351;p34"/>
          <p:cNvSpPr txBox="1"/>
          <p:nvPr/>
        </p:nvSpPr>
        <p:spPr>
          <a:xfrm>
            <a:off x="107575" y="1706400"/>
            <a:ext cx="8767500" cy="3060900"/>
          </a:xfrm>
          <a:prstGeom prst="rect">
            <a:avLst/>
          </a:prstGeom>
          <a:noFill/>
          <a:ln>
            <a:noFill/>
          </a:ln>
        </p:spPr>
        <p:txBody>
          <a:bodyPr spcFirstLastPara="1" wrap="square" lIns="91425" tIns="91425" rIns="91425" bIns="91425" anchor="t" anchorCtr="0">
            <a:noAutofit/>
          </a:bodyPr>
          <a:lstStyle/>
          <a:p>
            <a:pPr marL="45720" lvl="0" indent="0" algn="l" rtl="0">
              <a:lnSpc>
                <a:spcPct val="113000"/>
              </a:lnSpc>
              <a:spcBef>
                <a:spcPts val="0"/>
              </a:spcBef>
              <a:spcAft>
                <a:spcPts val="0"/>
              </a:spcAft>
              <a:buNone/>
            </a:pPr>
            <a:r>
              <a:rPr lang="en-US" sz="1600" dirty="0">
                <a:solidFill>
                  <a:schemeClr val="dk1"/>
                </a:solidFill>
              </a:rPr>
              <a:t>The </a:t>
            </a:r>
            <a:r>
              <a:rPr lang="en-US" sz="1600" dirty="0" err="1">
                <a:solidFill>
                  <a:schemeClr val="dk1"/>
                </a:solidFill>
              </a:rPr>
              <a:t>Hyperpartisan</a:t>
            </a:r>
            <a:r>
              <a:rPr lang="en-US" sz="1600" dirty="0">
                <a:solidFill>
                  <a:schemeClr val="dk1"/>
                </a:solidFill>
              </a:rPr>
              <a:t> News Detection dataset originated from the </a:t>
            </a:r>
            <a:r>
              <a:rPr lang="en-US" sz="1600" dirty="0">
                <a:solidFill>
                  <a:srgbClr val="00000A"/>
                </a:solidFill>
              </a:rPr>
              <a:t>PAN @ </a:t>
            </a:r>
            <a:r>
              <a:rPr lang="en-US" sz="1600" dirty="0" err="1">
                <a:solidFill>
                  <a:srgbClr val="00000A"/>
                </a:solidFill>
              </a:rPr>
              <a:t>SemEval</a:t>
            </a:r>
            <a:r>
              <a:rPr lang="en-US" sz="1600" dirty="0">
                <a:solidFill>
                  <a:srgbClr val="00000A"/>
                </a:solidFill>
              </a:rPr>
              <a:t> 2018 Task 4: </a:t>
            </a:r>
            <a:r>
              <a:rPr lang="en-US" sz="1600" dirty="0" err="1">
                <a:solidFill>
                  <a:srgbClr val="00000A"/>
                </a:solidFill>
              </a:rPr>
              <a:t>Hyperpartisan</a:t>
            </a:r>
            <a:r>
              <a:rPr lang="en-US" sz="1600" dirty="0">
                <a:solidFill>
                  <a:srgbClr val="00000A"/>
                </a:solidFill>
              </a:rPr>
              <a:t> News Detection</a:t>
            </a:r>
            <a:r>
              <a:rPr lang="en-US" sz="1600" dirty="0">
                <a:solidFill>
                  <a:schemeClr val="dk1"/>
                </a:solidFill>
              </a:rPr>
              <a:t> challenge. The dataset </a:t>
            </a:r>
            <a:r>
              <a:rPr lang="en-US" sz="1600" dirty="0">
                <a:solidFill>
                  <a:srgbClr val="222222"/>
                </a:solidFill>
                <a:highlight>
                  <a:srgbClr val="FFFFFF"/>
                </a:highlight>
              </a:rPr>
              <a:t>consists of two distinct datasets:</a:t>
            </a:r>
            <a:endParaRPr sz="1600" dirty="0">
              <a:solidFill>
                <a:srgbClr val="222222"/>
              </a:solidFill>
              <a:highlight>
                <a:srgbClr val="FFFFFF"/>
              </a:highlight>
            </a:endParaRPr>
          </a:p>
          <a:p>
            <a:pPr marL="457200" lvl="0" indent="-330200" algn="l" rtl="0">
              <a:lnSpc>
                <a:spcPct val="114000"/>
              </a:lnSpc>
              <a:spcBef>
                <a:spcPts val="800"/>
              </a:spcBef>
              <a:spcAft>
                <a:spcPts val="0"/>
              </a:spcAft>
              <a:buSzPts val="1600"/>
              <a:buChar char="●"/>
            </a:pPr>
            <a:r>
              <a:rPr lang="en-US" sz="1600" dirty="0">
                <a:solidFill>
                  <a:srgbClr val="333333"/>
                </a:solidFill>
                <a:highlight>
                  <a:schemeClr val="lt1"/>
                </a:highlight>
              </a:rPr>
              <a:t>The first dataset consists of 645 articles, with 238 (37%) </a:t>
            </a:r>
            <a:r>
              <a:rPr lang="en-US" sz="1600" dirty="0" err="1">
                <a:solidFill>
                  <a:srgbClr val="333333"/>
                </a:solidFill>
                <a:highlight>
                  <a:schemeClr val="lt1"/>
                </a:highlight>
              </a:rPr>
              <a:t>hyperpartisan</a:t>
            </a:r>
            <a:r>
              <a:rPr lang="en-US" sz="1600" dirty="0">
                <a:solidFill>
                  <a:srgbClr val="333333"/>
                </a:solidFill>
                <a:highlight>
                  <a:schemeClr val="lt1"/>
                </a:highlight>
              </a:rPr>
              <a:t> and 407 (63%) non-</a:t>
            </a:r>
            <a:r>
              <a:rPr lang="en-US" sz="1600" dirty="0" err="1">
                <a:solidFill>
                  <a:srgbClr val="333333"/>
                </a:solidFill>
                <a:highlight>
                  <a:schemeClr val="lt1"/>
                </a:highlight>
              </a:rPr>
              <a:t>hyperpartisan</a:t>
            </a:r>
            <a:r>
              <a:rPr lang="en-US" sz="1600" dirty="0">
                <a:solidFill>
                  <a:srgbClr val="333333"/>
                </a:solidFill>
                <a:highlight>
                  <a:schemeClr val="lt1"/>
                </a:highlight>
              </a:rPr>
              <a:t> records. This dataset is labeled (</a:t>
            </a:r>
            <a:r>
              <a:rPr lang="en-US" sz="1600" dirty="0" err="1">
                <a:solidFill>
                  <a:srgbClr val="333333"/>
                </a:solidFill>
                <a:highlight>
                  <a:schemeClr val="lt1"/>
                </a:highlight>
              </a:rPr>
              <a:t>hyperpartisan</a:t>
            </a:r>
            <a:r>
              <a:rPr lang="en-US" sz="1600" dirty="0">
                <a:solidFill>
                  <a:srgbClr val="333333"/>
                </a:solidFill>
                <a:highlight>
                  <a:schemeClr val="lt1"/>
                </a:highlight>
              </a:rPr>
              <a:t> true/false) through crowdsourcing on an article basis.</a:t>
            </a:r>
            <a:endParaRPr sz="1600" dirty="0">
              <a:solidFill>
                <a:srgbClr val="333333"/>
              </a:solidFill>
              <a:highlight>
                <a:schemeClr val="lt1"/>
              </a:highlight>
            </a:endParaRPr>
          </a:p>
          <a:p>
            <a:pPr marL="457200" lvl="0" indent="-330200" algn="l" rtl="0">
              <a:lnSpc>
                <a:spcPct val="114000"/>
              </a:lnSpc>
              <a:spcBef>
                <a:spcPts val="800"/>
              </a:spcBef>
              <a:spcAft>
                <a:spcPts val="0"/>
              </a:spcAft>
              <a:buSzPts val="1600"/>
              <a:buChar char="●"/>
            </a:pPr>
            <a:r>
              <a:rPr lang="en-US" sz="1600" dirty="0">
                <a:solidFill>
                  <a:srgbClr val="222222"/>
                </a:solidFill>
                <a:highlight>
                  <a:srgbClr val="FFFFFF"/>
                </a:highlight>
              </a:rPr>
              <a:t>The second dataset consists of  </a:t>
            </a:r>
            <a:r>
              <a:rPr lang="en-US" sz="1600" dirty="0">
                <a:solidFill>
                  <a:srgbClr val="333333"/>
                </a:solidFill>
                <a:highlight>
                  <a:srgbClr val="FFFFFF"/>
                </a:highlight>
              </a:rPr>
              <a:t>750,000 articles, which are assigned labels at the source level by BuzzFeed and Media Bias/Fact Check (MBFC)</a:t>
            </a:r>
            <a:endParaRPr sz="1600" dirty="0">
              <a:solidFill>
                <a:srgbClr val="333333"/>
              </a:solidFill>
              <a:highlight>
                <a:srgbClr val="FFFFFF"/>
              </a:highlight>
            </a:endParaRPr>
          </a:p>
          <a:p>
            <a:pPr marL="914400" lvl="1" indent="-330200" algn="l" rtl="0">
              <a:lnSpc>
                <a:spcPct val="114000"/>
              </a:lnSpc>
              <a:spcBef>
                <a:spcPts val="800"/>
              </a:spcBef>
              <a:spcAft>
                <a:spcPts val="0"/>
              </a:spcAft>
              <a:buSzPts val="1600"/>
              <a:buChar char="○"/>
            </a:pPr>
            <a:r>
              <a:rPr lang="en-US" sz="1600" dirty="0">
                <a:solidFill>
                  <a:srgbClr val="333333"/>
                </a:solidFill>
                <a:highlight>
                  <a:srgbClr val="FFFFFF"/>
                </a:highlight>
              </a:rPr>
              <a:t>600,000 training articles / 150,000 test articles</a:t>
            </a:r>
            <a:endParaRPr sz="1600" dirty="0">
              <a:solidFill>
                <a:srgbClr val="333333"/>
              </a:solidFill>
              <a:highlight>
                <a:srgbClr val="FFFFFF"/>
              </a:highlight>
            </a:endParaRPr>
          </a:p>
          <a:p>
            <a:pPr marL="914400" lvl="1" indent="-330200" algn="l" rtl="0">
              <a:lnSpc>
                <a:spcPct val="114000"/>
              </a:lnSpc>
              <a:spcBef>
                <a:spcPts val="800"/>
              </a:spcBef>
              <a:spcAft>
                <a:spcPts val="800"/>
              </a:spcAft>
              <a:buSzPts val="1600"/>
              <a:buChar char="○"/>
            </a:pPr>
            <a:r>
              <a:rPr lang="en-US" sz="1600" dirty="0">
                <a:solidFill>
                  <a:srgbClr val="333333"/>
                </a:solidFill>
                <a:highlight>
                  <a:srgbClr val="FFFFFF"/>
                </a:highlight>
              </a:rPr>
              <a:t>Sources in training and test sets are mutually exclusive</a:t>
            </a:r>
            <a:endParaRPr sz="1600" dirty="0">
              <a:solidFill>
                <a:srgbClr val="333333"/>
              </a:solidFill>
              <a:highlight>
                <a:srgbClr val="FFFFFF"/>
              </a:highlight>
            </a:endParaRPr>
          </a:p>
        </p:txBody>
      </p:sp>
      <p:sp>
        <p:nvSpPr>
          <p:cNvPr id="352" name="Google Shape;352;p34"/>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5"/>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11</a:t>
            </a:fld>
            <a:endParaRPr/>
          </a:p>
        </p:txBody>
      </p:sp>
      <p:sp>
        <p:nvSpPr>
          <p:cNvPr id="359" name="Google Shape;359;p35"/>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360" name="Google Shape;360;p35"/>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362" name="Google Shape;362;p35"/>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SzPts val="1600"/>
              <a:buChar char="●"/>
            </a:pPr>
            <a:r>
              <a:rPr lang="en-US" sz="1600"/>
              <a:t>Conditioning</a:t>
            </a:r>
            <a:endParaRPr sz="1600"/>
          </a:p>
        </p:txBody>
      </p:sp>
      <p:sp>
        <p:nvSpPr>
          <p:cNvPr id="364" name="Google Shape;364;p35"/>
          <p:cNvSpPr txBox="1"/>
          <p:nvPr/>
        </p:nvSpPr>
        <p:spPr>
          <a:xfrm>
            <a:off x="53331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Exploratory Analysis</a:t>
            </a:r>
            <a:endParaRPr sz="1600">
              <a:solidFill>
                <a:srgbClr val="B7B7B7"/>
              </a:solidFill>
            </a:endParaRPr>
          </a:p>
        </p:txBody>
      </p:sp>
      <p:pic>
        <p:nvPicPr>
          <p:cNvPr id="365" name="Google Shape;365;p35"/>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366" name="Google Shape;366;p35"/>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367" name="Google Shape;367;p35"/>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368" name="Google Shape;368;p35"/>
          <p:cNvSpPr txBox="1"/>
          <p:nvPr/>
        </p:nvSpPr>
        <p:spPr>
          <a:xfrm>
            <a:off x="684975" y="1754275"/>
            <a:ext cx="3185400" cy="41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t>Training &amp; Validation</a:t>
            </a:r>
            <a:endParaRPr sz="2200"/>
          </a:p>
        </p:txBody>
      </p:sp>
      <p:sp>
        <p:nvSpPr>
          <p:cNvPr id="369" name="Google Shape;369;p35"/>
          <p:cNvSpPr txBox="1"/>
          <p:nvPr/>
        </p:nvSpPr>
        <p:spPr>
          <a:xfrm>
            <a:off x="5286113" y="1754275"/>
            <a:ext cx="2543700" cy="41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t>Test</a:t>
            </a:r>
            <a:endParaRPr sz="2200"/>
          </a:p>
        </p:txBody>
      </p:sp>
      <p:pic>
        <p:nvPicPr>
          <p:cNvPr id="370" name="Google Shape;370;p35"/>
          <p:cNvPicPr preferRelativeResize="0"/>
          <p:nvPr/>
        </p:nvPicPr>
        <p:blipFill>
          <a:blip r:embed="rId5">
            <a:alphaModFix/>
          </a:blip>
          <a:stretch>
            <a:fillRect/>
          </a:stretch>
        </p:blipFill>
        <p:spPr>
          <a:xfrm>
            <a:off x="4575930" y="2321275"/>
            <a:ext cx="4286605" cy="2264524"/>
          </a:xfrm>
          <a:prstGeom prst="rect">
            <a:avLst/>
          </a:prstGeom>
          <a:noFill/>
          <a:ln>
            <a:noFill/>
          </a:ln>
        </p:spPr>
      </p:pic>
      <p:pic>
        <p:nvPicPr>
          <p:cNvPr id="371" name="Google Shape;371;p35"/>
          <p:cNvPicPr preferRelativeResize="0"/>
          <p:nvPr/>
        </p:nvPicPr>
        <p:blipFill>
          <a:blip r:embed="rId6">
            <a:alphaModFix/>
          </a:blip>
          <a:stretch>
            <a:fillRect/>
          </a:stretch>
        </p:blipFill>
        <p:spPr>
          <a:xfrm>
            <a:off x="152400" y="2321275"/>
            <a:ext cx="4271130" cy="2263283"/>
          </a:xfrm>
          <a:prstGeom prst="rect">
            <a:avLst/>
          </a:prstGeom>
          <a:noFill/>
          <a:ln>
            <a:noFill/>
          </a:ln>
        </p:spPr>
      </p:pic>
      <p:sp>
        <p:nvSpPr>
          <p:cNvPr id="372" name="Google Shape;372;p35"/>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6"/>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12</a:t>
            </a:fld>
            <a:endParaRPr/>
          </a:p>
        </p:txBody>
      </p:sp>
      <p:sp>
        <p:nvSpPr>
          <p:cNvPr id="379" name="Google Shape;379;p36"/>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pic>
        <p:nvPicPr>
          <p:cNvPr id="380" name="Google Shape;380;p36"/>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381" name="Google Shape;381;p36"/>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382" name="Google Shape;382;p36"/>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383" name="Google Shape;383;p36"/>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385" name="Google Shape;385;p36"/>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387" name="Google Shape;387;p36"/>
          <p:cNvSpPr txBox="1"/>
          <p:nvPr/>
        </p:nvSpPr>
        <p:spPr>
          <a:xfrm>
            <a:off x="53331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Quality</a:t>
            </a:r>
            <a:endParaRPr sz="1600"/>
          </a:p>
          <a:p>
            <a:pPr marL="192024" lvl="0" indent="-238759" algn="l" rtl="0">
              <a:spcBef>
                <a:spcPts val="0"/>
              </a:spcBef>
              <a:spcAft>
                <a:spcPts val="0"/>
              </a:spcAft>
              <a:buClr>
                <a:srgbClr val="B7B7B7"/>
              </a:buClr>
              <a:buSzPts val="1600"/>
              <a:buChar char="●"/>
            </a:pPr>
            <a:r>
              <a:rPr lang="en-US" sz="1600">
                <a:solidFill>
                  <a:srgbClr val="B7B7B7"/>
                </a:solidFill>
              </a:rPr>
              <a:t>Exploratory Analysis</a:t>
            </a:r>
            <a:endParaRPr sz="1600">
              <a:solidFill>
                <a:srgbClr val="B7B7B7"/>
              </a:solidFill>
            </a:endParaRPr>
          </a:p>
        </p:txBody>
      </p:sp>
      <p:graphicFrame>
        <p:nvGraphicFramePr>
          <p:cNvPr id="388" name="Google Shape;388;p36"/>
          <p:cNvGraphicFramePr/>
          <p:nvPr/>
        </p:nvGraphicFramePr>
        <p:xfrm>
          <a:off x="294375" y="1804600"/>
          <a:ext cx="6063450" cy="2939510"/>
        </p:xfrm>
        <a:graphic>
          <a:graphicData uri="http://schemas.openxmlformats.org/drawingml/2006/table">
            <a:tbl>
              <a:tblPr>
                <a:noFill/>
                <a:tableStyleId>{64CDFD2E-BAD1-4CB5-946D-FF68822002CF}</a:tableStyleId>
              </a:tblPr>
              <a:tblGrid>
                <a:gridCol w="1333200">
                  <a:extLst>
                    <a:ext uri="{9D8B030D-6E8A-4147-A177-3AD203B41FA5}">
                      <a16:colId xmlns:a16="http://schemas.microsoft.com/office/drawing/2014/main" val="20000"/>
                    </a:ext>
                  </a:extLst>
                </a:gridCol>
                <a:gridCol w="1090125">
                  <a:extLst>
                    <a:ext uri="{9D8B030D-6E8A-4147-A177-3AD203B41FA5}">
                      <a16:colId xmlns:a16="http://schemas.microsoft.com/office/drawing/2014/main" val="20001"/>
                    </a:ext>
                  </a:extLst>
                </a:gridCol>
                <a:gridCol w="364012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1200" b="1"/>
                        <a:t>Quality Metric</a:t>
                      </a:r>
                      <a:endParaRPr sz="12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US" sz="1200" b="1"/>
                        <a:t>Rating</a:t>
                      </a:r>
                      <a:endParaRPr sz="1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US" sz="1200" b="1"/>
                        <a:t>Comments</a:t>
                      </a:r>
                      <a:endParaRPr sz="1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Completeness</a:t>
                      </a:r>
                      <a:endParaRPr sz="10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rgbClr val="FFFFFF"/>
                          </a:solidFill>
                        </a:rPr>
                        <a:t>Complete</a:t>
                      </a:r>
                      <a:endParaRPr sz="1000">
                        <a:solidFill>
                          <a:srgbClr val="FFFFFF"/>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r>
                        <a:rPr lang="en-US" sz="900"/>
                        <a:t>Data set complete with little to no missing values</a:t>
                      </a:r>
                      <a:endParaRPr sz="9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Balance</a:t>
                      </a:r>
                      <a:endParaRPr sz="10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rgbClr val="FFFFFF"/>
                          </a:solidFill>
                        </a:rPr>
                        <a:t>Balanced</a:t>
                      </a:r>
                      <a:endParaRPr sz="1000">
                        <a:solidFill>
                          <a:srgbClr val="FFFFFF"/>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r>
                        <a:rPr lang="en-US" sz="900"/>
                        <a:t>5 Political Leaning Categories evenly distributed between left and right</a:t>
                      </a:r>
                      <a:endParaRPr sz="9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Relevancy</a:t>
                      </a:r>
                      <a:endParaRPr sz="10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Mostly Relevant</a:t>
                      </a:r>
                      <a:endParaRPr sz="10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l" rtl="0">
                        <a:spcBef>
                          <a:spcPts val="0"/>
                        </a:spcBef>
                        <a:spcAft>
                          <a:spcPts val="0"/>
                        </a:spcAft>
                        <a:buNone/>
                      </a:pPr>
                      <a:r>
                        <a:rPr lang="en-US" sz="900"/>
                        <a:t>Non-political articles do exist in the dataset</a:t>
                      </a:r>
                      <a:endParaRPr sz="9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25000">
                <a:tc>
                  <a:txBody>
                    <a:bodyPr/>
                    <a:lstStyle/>
                    <a:p>
                      <a:pPr marL="0" lvl="0" indent="0" algn="ctr" rtl="0">
                        <a:spcBef>
                          <a:spcPts val="0"/>
                        </a:spcBef>
                        <a:spcAft>
                          <a:spcPts val="0"/>
                        </a:spcAft>
                        <a:buNone/>
                      </a:pPr>
                      <a:r>
                        <a:rPr lang="en-US" sz="1000">
                          <a:solidFill>
                            <a:schemeClr val="dk1"/>
                          </a:solidFill>
                        </a:rPr>
                        <a:t>Lineage/Pedigree</a:t>
                      </a:r>
                      <a:endParaRPr sz="1000">
                        <a:solidFill>
                          <a:schemeClr val="dk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rgbClr val="FFFFFF"/>
                          </a:solidFill>
                        </a:rPr>
                        <a:t>Understood</a:t>
                      </a:r>
                      <a:endParaRPr sz="1000">
                        <a:solidFill>
                          <a:srgbClr val="FFFFFF"/>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r>
                        <a:rPr lang="en-US" sz="900"/>
                        <a:t>Content originates from actual news organizations</a:t>
                      </a:r>
                      <a:endParaRPr sz="9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sz="1000">
                          <a:solidFill>
                            <a:schemeClr val="dk1"/>
                          </a:solidFill>
                        </a:rPr>
                        <a:t>Label Accuracy</a:t>
                      </a:r>
                      <a:endParaRPr sz="1000">
                        <a:solidFill>
                          <a:schemeClr val="dk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000"/>
                        <a:t>Mostly Accurate</a:t>
                      </a:r>
                      <a:endParaRPr sz="10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l" rtl="0">
                        <a:spcBef>
                          <a:spcPts val="0"/>
                        </a:spcBef>
                        <a:spcAft>
                          <a:spcPts val="0"/>
                        </a:spcAft>
                        <a:buNone/>
                      </a:pPr>
                      <a:r>
                        <a:rPr lang="en-US" sz="900"/>
                        <a:t>Multiple related works referenced MBFC for their political leaning tagging source; labeled by publisher not individual article</a:t>
                      </a:r>
                      <a:endParaRPr sz="9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US" sz="1000">
                          <a:solidFill>
                            <a:schemeClr val="dk1"/>
                          </a:solidFill>
                        </a:rPr>
                        <a:t>Logical Consistency</a:t>
                      </a:r>
                      <a:endParaRPr sz="1000">
                        <a:solidFill>
                          <a:schemeClr val="dk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rgbClr val="FFFFFF"/>
                          </a:solidFill>
                        </a:rPr>
                        <a:t>Consistent</a:t>
                      </a:r>
                      <a:endParaRPr sz="1000">
                        <a:solidFill>
                          <a:srgbClr val="FFFFFF"/>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r>
                        <a:rPr lang="en-US" sz="900"/>
                        <a:t>There are no duplicates in the data.  There is a one-to-one relationship between article id and textual content</a:t>
                      </a:r>
                      <a:endParaRPr sz="9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89" name="Google Shape;389;p36"/>
          <p:cNvGraphicFramePr/>
          <p:nvPr/>
        </p:nvGraphicFramePr>
        <p:xfrm>
          <a:off x="6569100" y="2812345"/>
          <a:ext cx="2357925" cy="792420"/>
        </p:xfrm>
        <a:graphic>
          <a:graphicData uri="http://schemas.openxmlformats.org/drawingml/2006/table">
            <a:tbl>
              <a:tblPr>
                <a:noFill/>
                <a:tableStyleId>{64CDFD2E-BAD1-4CB5-946D-FF68822002CF}</a:tableStyleId>
              </a:tblPr>
              <a:tblGrid>
                <a:gridCol w="1394750">
                  <a:extLst>
                    <a:ext uri="{9D8B030D-6E8A-4147-A177-3AD203B41FA5}">
                      <a16:colId xmlns:a16="http://schemas.microsoft.com/office/drawing/2014/main" val="20000"/>
                    </a:ext>
                  </a:extLst>
                </a:gridCol>
                <a:gridCol w="9631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b="1"/>
                        <a:t>Quality Metric</a:t>
                      </a:r>
                      <a:endParaRPr sz="11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US" b="1"/>
                        <a:t>Rating</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1100">
                          <a:solidFill>
                            <a:schemeClr val="dk1"/>
                          </a:solidFill>
                        </a:rPr>
                        <a:t>Overall Quality</a:t>
                      </a:r>
                      <a:endParaRPr sz="11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761D"/>
                    </a:solidFill>
                  </a:tcPr>
                </a:tc>
                <a:extLst>
                  <a:ext uri="{0D108BD9-81ED-4DB2-BD59-A6C34878D82A}">
                    <a16:rowId xmlns:a16="http://schemas.microsoft.com/office/drawing/2014/main" val="10001"/>
                  </a:ext>
                </a:extLst>
              </a:tr>
            </a:tbl>
          </a:graphicData>
        </a:graphic>
      </p:graphicFrame>
      <p:sp>
        <p:nvSpPr>
          <p:cNvPr id="390" name="Google Shape;390;p36"/>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7"/>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13</a:t>
            </a:fld>
            <a:endParaRPr/>
          </a:p>
        </p:txBody>
      </p:sp>
      <p:sp>
        <p:nvSpPr>
          <p:cNvPr id="397" name="Google Shape;397;p37"/>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398" name="Google Shape;398;p37"/>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400" name="Google Shape;400;p37"/>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402" name="Google Shape;402;p37"/>
          <p:cNvSpPr txBox="1"/>
          <p:nvPr/>
        </p:nvSpPr>
        <p:spPr>
          <a:xfrm>
            <a:off x="5333149" y="890800"/>
            <a:ext cx="2454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chemeClr val="dk1"/>
              </a:buClr>
              <a:buSzPts val="1600"/>
              <a:buChar char="●"/>
            </a:pPr>
            <a:r>
              <a:rPr lang="en-US" sz="1600">
                <a:solidFill>
                  <a:schemeClr val="dk1"/>
                </a:solidFill>
              </a:rPr>
              <a:t>Exploratory Analysis</a:t>
            </a:r>
            <a:endParaRPr sz="1600">
              <a:solidFill>
                <a:srgbClr val="B7B7B7"/>
              </a:solidFill>
            </a:endParaRPr>
          </a:p>
        </p:txBody>
      </p:sp>
      <p:pic>
        <p:nvPicPr>
          <p:cNvPr id="403" name="Google Shape;403;p37"/>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404" name="Google Shape;404;p37"/>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405" name="Google Shape;405;p37"/>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406" name="Google Shape;406;p37"/>
          <p:cNvSpPr txBox="1"/>
          <p:nvPr/>
        </p:nvSpPr>
        <p:spPr>
          <a:xfrm>
            <a:off x="2535500" y="1512550"/>
            <a:ext cx="4228200" cy="41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t>Leaning Agreement with MBFC</a:t>
            </a:r>
            <a:endParaRPr sz="2200"/>
          </a:p>
        </p:txBody>
      </p:sp>
      <p:sp>
        <p:nvSpPr>
          <p:cNvPr id="407" name="Google Shape;407;p37"/>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408" name="Google Shape;408;p37"/>
          <p:cNvPicPr preferRelativeResize="0"/>
          <p:nvPr/>
        </p:nvPicPr>
        <p:blipFill>
          <a:blip r:embed="rId5">
            <a:alphaModFix/>
          </a:blip>
          <a:stretch>
            <a:fillRect/>
          </a:stretch>
        </p:blipFill>
        <p:spPr>
          <a:xfrm>
            <a:off x="304800" y="2079550"/>
            <a:ext cx="4177080" cy="2506248"/>
          </a:xfrm>
          <a:prstGeom prst="rect">
            <a:avLst/>
          </a:prstGeom>
          <a:noFill/>
          <a:ln>
            <a:noFill/>
          </a:ln>
        </p:spPr>
      </p:pic>
      <p:pic>
        <p:nvPicPr>
          <p:cNvPr id="409" name="Google Shape;409;p37"/>
          <p:cNvPicPr preferRelativeResize="0"/>
          <p:nvPr/>
        </p:nvPicPr>
        <p:blipFill>
          <a:blip r:embed="rId6">
            <a:alphaModFix/>
          </a:blip>
          <a:stretch>
            <a:fillRect/>
          </a:stretch>
        </p:blipFill>
        <p:spPr>
          <a:xfrm>
            <a:off x="4634280" y="2079550"/>
            <a:ext cx="4177080" cy="25062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8"/>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14</a:t>
            </a:fld>
            <a:endParaRPr/>
          </a:p>
        </p:txBody>
      </p:sp>
      <p:sp>
        <p:nvSpPr>
          <p:cNvPr id="416" name="Google Shape;416;p38"/>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417" name="Google Shape;417;p38"/>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419" name="Google Shape;419;p38"/>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421" name="Google Shape;421;p38"/>
          <p:cNvSpPr txBox="1"/>
          <p:nvPr/>
        </p:nvSpPr>
        <p:spPr>
          <a:xfrm>
            <a:off x="5333149" y="890800"/>
            <a:ext cx="2454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chemeClr val="dk1"/>
              </a:buClr>
              <a:buSzPts val="1600"/>
              <a:buChar char="●"/>
            </a:pPr>
            <a:r>
              <a:rPr lang="en-US" sz="1600">
                <a:solidFill>
                  <a:schemeClr val="dk1"/>
                </a:solidFill>
              </a:rPr>
              <a:t>Exploratory Analysis</a:t>
            </a:r>
            <a:endParaRPr sz="1600">
              <a:solidFill>
                <a:srgbClr val="B7B7B7"/>
              </a:solidFill>
            </a:endParaRPr>
          </a:p>
        </p:txBody>
      </p:sp>
      <p:pic>
        <p:nvPicPr>
          <p:cNvPr id="422" name="Google Shape;422;p38"/>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423" name="Google Shape;423;p38"/>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424" name="Google Shape;424;p38"/>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425" name="Google Shape;425;p38"/>
          <p:cNvSpPr txBox="1"/>
          <p:nvPr/>
        </p:nvSpPr>
        <p:spPr>
          <a:xfrm>
            <a:off x="2991700" y="1512550"/>
            <a:ext cx="3185400" cy="41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t>Political Leaning</a:t>
            </a:r>
            <a:endParaRPr sz="2200"/>
          </a:p>
        </p:txBody>
      </p:sp>
      <p:sp>
        <p:nvSpPr>
          <p:cNvPr id="426" name="Google Shape;426;p38"/>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427" name="Google Shape;427;p38"/>
          <p:cNvPicPr preferRelativeResize="0"/>
          <p:nvPr/>
        </p:nvPicPr>
        <p:blipFill>
          <a:blip r:embed="rId5">
            <a:alphaModFix/>
          </a:blip>
          <a:stretch>
            <a:fillRect/>
          </a:stretch>
        </p:blipFill>
        <p:spPr>
          <a:xfrm>
            <a:off x="609600" y="2079550"/>
            <a:ext cx="3923085" cy="2353851"/>
          </a:xfrm>
          <a:prstGeom prst="rect">
            <a:avLst/>
          </a:prstGeom>
          <a:noFill/>
          <a:ln>
            <a:noFill/>
          </a:ln>
        </p:spPr>
      </p:pic>
      <p:pic>
        <p:nvPicPr>
          <p:cNvPr id="428" name="Google Shape;428;p38"/>
          <p:cNvPicPr preferRelativeResize="0"/>
          <p:nvPr/>
        </p:nvPicPr>
        <p:blipFill>
          <a:blip r:embed="rId6">
            <a:alphaModFix/>
          </a:blip>
          <a:stretch>
            <a:fillRect/>
          </a:stretch>
        </p:blipFill>
        <p:spPr>
          <a:xfrm>
            <a:off x="4685085" y="2079550"/>
            <a:ext cx="3923085" cy="2353851"/>
          </a:xfrm>
          <a:prstGeom prst="rect">
            <a:avLst/>
          </a:prstGeom>
          <a:noFill/>
          <a:ln>
            <a:noFill/>
          </a:ln>
        </p:spPr>
      </p:pic>
      <p:pic>
        <p:nvPicPr>
          <p:cNvPr id="429" name="Google Shape;429;p38"/>
          <p:cNvPicPr preferRelativeResize="0"/>
          <p:nvPr/>
        </p:nvPicPr>
        <p:blipFill>
          <a:blip r:embed="rId7">
            <a:alphaModFix/>
          </a:blip>
          <a:stretch>
            <a:fillRect/>
          </a:stretch>
        </p:blipFill>
        <p:spPr>
          <a:xfrm>
            <a:off x="3885175" y="4396900"/>
            <a:ext cx="2059197" cy="294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9"/>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15</a:t>
            </a:fld>
            <a:endParaRPr/>
          </a:p>
        </p:txBody>
      </p:sp>
      <p:sp>
        <p:nvSpPr>
          <p:cNvPr id="436" name="Google Shape;436;p39"/>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437" name="Google Shape;437;p39"/>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9"/>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439" name="Google Shape;439;p39"/>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	</a:t>
            </a:r>
            <a:endParaRPr sz="1600">
              <a:solidFill>
                <a:srgbClr val="B7B7B7"/>
              </a:solidFill>
            </a:endParaRPr>
          </a:p>
        </p:txBody>
      </p:sp>
      <p:sp>
        <p:nvSpPr>
          <p:cNvPr id="441" name="Google Shape;441;p39"/>
          <p:cNvSpPr txBox="1"/>
          <p:nvPr/>
        </p:nvSpPr>
        <p:spPr>
          <a:xfrm>
            <a:off x="5333149" y="890800"/>
            <a:ext cx="2454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chemeClr val="dk1"/>
              </a:buClr>
              <a:buSzPts val="1600"/>
              <a:buChar char="●"/>
            </a:pPr>
            <a:r>
              <a:rPr lang="en-US" sz="1600">
                <a:solidFill>
                  <a:schemeClr val="dk1"/>
                </a:solidFill>
              </a:rPr>
              <a:t>Exploratory Analysis</a:t>
            </a:r>
            <a:endParaRPr sz="1600">
              <a:solidFill>
                <a:srgbClr val="B7B7B7"/>
              </a:solidFill>
            </a:endParaRPr>
          </a:p>
        </p:txBody>
      </p:sp>
      <p:pic>
        <p:nvPicPr>
          <p:cNvPr id="442" name="Google Shape;442;p39"/>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443" name="Google Shape;443;p39"/>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444" name="Google Shape;444;p39"/>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445" name="Google Shape;445;p39"/>
          <p:cNvSpPr txBox="1"/>
          <p:nvPr/>
        </p:nvSpPr>
        <p:spPr>
          <a:xfrm>
            <a:off x="2991700" y="1512550"/>
            <a:ext cx="3185400" cy="41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t>Article Published Year</a:t>
            </a:r>
            <a:endParaRPr sz="2200"/>
          </a:p>
        </p:txBody>
      </p:sp>
      <p:sp>
        <p:nvSpPr>
          <p:cNvPr id="446" name="Google Shape;446;p39"/>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447" name="Google Shape;447;p39"/>
          <p:cNvPicPr preferRelativeResize="0"/>
          <p:nvPr/>
        </p:nvPicPr>
        <p:blipFill>
          <a:blip r:embed="rId5">
            <a:alphaModFix/>
          </a:blip>
          <a:stretch>
            <a:fillRect/>
          </a:stretch>
        </p:blipFill>
        <p:spPr>
          <a:xfrm>
            <a:off x="304800" y="2003350"/>
            <a:ext cx="4177080" cy="2506248"/>
          </a:xfrm>
          <a:prstGeom prst="rect">
            <a:avLst/>
          </a:prstGeom>
          <a:noFill/>
          <a:ln>
            <a:noFill/>
          </a:ln>
        </p:spPr>
      </p:pic>
      <p:pic>
        <p:nvPicPr>
          <p:cNvPr id="448" name="Google Shape;448;p39"/>
          <p:cNvPicPr preferRelativeResize="0"/>
          <p:nvPr/>
        </p:nvPicPr>
        <p:blipFill>
          <a:blip r:embed="rId6">
            <a:alphaModFix/>
          </a:blip>
          <a:stretch>
            <a:fillRect/>
          </a:stretch>
        </p:blipFill>
        <p:spPr>
          <a:xfrm>
            <a:off x="4634280" y="2003350"/>
            <a:ext cx="4177080" cy="2506248"/>
          </a:xfrm>
          <a:prstGeom prst="rect">
            <a:avLst/>
          </a:prstGeom>
          <a:noFill/>
          <a:ln>
            <a:noFill/>
          </a:ln>
        </p:spPr>
      </p:pic>
      <p:pic>
        <p:nvPicPr>
          <p:cNvPr id="449" name="Google Shape;449;p39"/>
          <p:cNvPicPr preferRelativeResize="0"/>
          <p:nvPr/>
        </p:nvPicPr>
        <p:blipFill>
          <a:blip r:embed="rId7">
            <a:alphaModFix/>
          </a:blip>
          <a:stretch>
            <a:fillRect/>
          </a:stretch>
        </p:blipFill>
        <p:spPr>
          <a:xfrm>
            <a:off x="3885175" y="4396900"/>
            <a:ext cx="2059197" cy="294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0"/>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16</a:t>
            </a:fld>
            <a:endParaRPr/>
          </a:p>
        </p:txBody>
      </p:sp>
      <p:sp>
        <p:nvSpPr>
          <p:cNvPr id="456" name="Google Shape;456;p40"/>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457" name="Google Shape;457;p40"/>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459" name="Google Shape;459;p40"/>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461" name="Google Shape;461;p40"/>
          <p:cNvSpPr txBox="1"/>
          <p:nvPr/>
        </p:nvSpPr>
        <p:spPr>
          <a:xfrm>
            <a:off x="5333149" y="890800"/>
            <a:ext cx="2454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chemeClr val="dk1"/>
              </a:buClr>
              <a:buSzPts val="1600"/>
              <a:buChar char="●"/>
            </a:pPr>
            <a:r>
              <a:rPr lang="en-US" sz="1600">
                <a:solidFill>
                  <a:schemeClr val="dk1"/>
                </a:solidFill>
              </a:rPr>
              <a:t>Exploratory Analysis</a:t>
            </a:r>
            <a:endParaRPr sz="1600">
              <a:solidFill>
                <a:srgbClr val="B7B7B7"/>
              </a:solidFill>
            </a:endParaRPr>
          </a:p>
        </p:txBody>
      </p:sp>
      <p:pic>
        <p:nvPicPr>
          <p:cNvPr id="462" name="Google Shape;462;p40"/>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463" name="Google Shape;463;p40"/>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464" name="Google Shape;464;p40"/>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465" name="Google Shape;465;p40"/>
          <p:cNvSpPr txBox="1"/>
          <p:nvPr/>
        </p:nvSpPr>
        <p:spPr>
          <a:xfrm>
            <a:off x="2991700" y="1512550"/>
            <a:ext cx="3185400" cy="41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t>Top 20 Sources</a:t>
            </a:r>
            <a:endParaRPr sz="2200"/>
          </a:p>
        </p:txBody>
      </p:sp>
      <p:sp>
        <p:nvSpPr>
          <p:cNvPr id="466" name="Google Shape;466;p40"/>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467" name="Google Shape;467;p40"/>
          <p:cNvPicPr preferRelativeResize="0"/>
          <p:nvPr/>
        </p:nvPicPr>
        <p:blipFill>
          <a:blip r:embed="rId5">
            <a:alphaModFix/>
          </a:blip>
          <a:stretch>
            <a:fillRect/>
          </a:stretch>
        </p:blipFill>
        <p:spPr>
          <a:xfrm>
            <a:off x="304800" y="2003350"/>
            <a:ext cx="4177080" cy="2506248"/>
          </a:xfrm>
          <a:prstGeom prst="rect">
            <a:avLst/>
          </a:prstGeom>
          <a:noFill/>
          <a:ln>
            <a:noFill/>
          </a:ln>
        </p:spPr>
      </p:pic>
      <p:pic>
        <p:nvPicPr>
          <p:cNvPr id="468" name="Google Shape;468;p40"/>
          <p:cNvPicPr preferRelativeResize="0"/>
          <p:nvPr/>
        </p:nvPicPr>
        <p:blipFill>
          <a:blip r:embed="rId6">
            <a:alphaModFix/>
          </a:blip>
          <a:stretch>
            <a:fillRect/>
          </a:stretch>
        </p:blipFill>
        <p:spPr>
          <a:xfrm>
            <a:off x="4634280" y="2003350"/>
            <a:ext cx="4177080" cy="2506248"/>
          </a:xfrm>
          <a:prstGeom prst="rect">
            <a:avLst/>
          </a:prstGeom>
          <a:noFill/>
          <a:ln>
            <a:noFill/>
          </a:ln>
        </p:spPr>
      </p:pic>
      <p:pic>
        <p:nvPicPr>
          <p:cNvPr id="469" name="Google Shape;469;p40"/>
          <p:cNvPicPr preferRelativeResize="0"/>
          <p:nvPr/>
        </p:nvPicPr>
        <p:blipFill>
          <a:blip r:embed="rId7">
            <a:alphaModFix/>
          </a:blip>
          <a:stretch>
            <a:fillRect/>
          </a:stretch>
        </p:blipFill>
        <p:spPr>
          <a:xfrm>
            <a:off x="3885175" y="4396900"/>
            <a:ext cx="2059197" cy="294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1"/>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476" name="Google Shape;476;p41"/>
          <p:cNvSpPr/>
          <p:nvPr/>
        </p:nvSpPr>
        <p:spPr>
          <a:xfrm>
            <a:off x="833831" y="1009800"/>
            <a:ext cx="2059200" cy="350700"/>
          </a:xfrm>
          <a:prstGeom prst="homePlate">
            <a:avLst>
              <a:gd name="adj" fmla="val 50000"/>
            </a:avLst>
          </a:prstGeom>
          <a:solidFill>
            <a:srgbClr val="CEE0FF"/>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999999"/>
                </a:solidFill>
              </a:rPr>
              <a:t>Introduction</a:t>
            </a:r>
            <a:endParaRPr sz="2200">
              <a:solidFill>
                <a:srgbClr val="999999"/>
              </a:solidFill>
            </a:endParaRPr>
          </a:p>
        </p:txBody>
      </p:sp>
      <p:sp>
        <p:nvSpPr>
          <p:cNvPr id="477" name="Google Shape;477;p41"/>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478" name="Google Shape;478;p41"/>
          <p:cNvSpPr/>
          <p:nvPr/>
        </p:nvSpPr>
        <p:spPr>
          <a:xfrm>
            <a:off x="1454788" y="1697783"/>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833831" y="1888133"/>
            <a:ext cx="2059200" cy="350700"/>
          </a:xfrm>
          <a:prstGeom prst="homePlate">
            <a:avLst>
              <a:gd name="adj" fmla="val 50000"/>
            </a:avLst>
          </a:prstGeom>
          <a:solidFill>
            <a:srgbClr val="CEE0FF"/>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999999"/>
                </a:solidFill>
              </a:rPr>
              <a:t>Data</a:t>
            </a:r>
            <a:endParaRPr sz="2200">
              <a:solidFill>
                <a:srgbClr val="999999"/>
              </a:solidFill>
            </a:endParaRPr>
          </a:p>
        </p:txBody>
      </p:sp>
      <p:sp>
        <p:nvSpPr>
          <p:cNvPr id="480" name="Google Shape;480;p41"/>
          <p:cNvSpPr/>
          <p:nvPr/>
        </p:nvSpPr>
        <p:spPr>
          <a:xfrm flipH="1">
            <a:off x="834343" y="1698589"/>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1463325" y="2577026"/>
            <a:ext cx="6858000" cy="890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842376" y="2888395"/>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483" name="Google Shape;483;p41"/>
          <p:cNvSpPr/>
          <p:nvPr/>
        </p:nvSpPr>
        <p:spPr>
          <a:xfrm flipH="1">
            <a:off x="842889" y="2697238"/>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484" name="Google Shape;484;p41"/>
          <p:cNvSpPr/>
          <p:nvPr/>
        </p:nvSpPr>
        <p:spPr>
          <a:xfrm>
            <a:off x="1454788" y="364050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485" name="Google Shape;485;p41"/>
          <p:cNvSpPr/>
          <p:nvPr/>
        </p:nvSpPr>
        <p:spPr>
          <a:xfrm>
            <a:off x="833831" y="3837292"/>
            <a:ext cx="2059200" cy="350700"/>
          </a:xfrm>
          <a:prstGeom prst="homePlate">
            <a:avLst>
              <a:gd name="adj" fmla="val 50000"/>
            </a:avLst>
          </a:prstGeom>
          <a:solidFill>
            <a:srgbClr val="CEE0FF"/>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999999"/>
                </a:solidFill>
              </a:rPr>
              <a:t>Conclusions</a:t>
            </a:r>
            <a:endParaRPr sz="2200">
              <a:solidFill>
                <a:srgbClr val="999999"/>
              </a:solidFill>
            </a:endParaRPr>
          </a:p>
        </p:txBody>
      </p:sp>
      <p:sp>
        <p:nvSpPr>
          <p:cNvPr id="486" name="Google Shape;486;p41"/>
          <p:cNvSpPr txBox="1">
            <a:spLocks noGrp="1"/>
          </p:cNvSpPr>
          <p:nvPr>
            <p:ph type="sldNum" idx="12"/>
          </p:nvPr>
        </p:nvSpPr>
        <p:spPr>
          <a:xfrm>
            <a:off x="8486128" y="4856904"/>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sz="1300">
                <a:latin typeface="Century Gothic"/>
                <a:ea typeface="Century Gothic"/>
                <a:cs typeface="Century Gothic"/>
                <a:sym typeface="Century Gothic"/>
              </a:rPr>
              <a:t>17</a:t>
            </a:fld>
            <a:endParaRPr sz="1300">
              <a:latin typeface="Century Gothic"/>
              <a:ea typeface="Century Gothic"/>
              <a:cs typeface="Century Gothic"/>
              <a:sym typeface="Century Gothic"/>
            </a:endParaRPr>
          </a:p>
        </p:txBody>
      </p:sp>
      <p:sp>
        <p:nvSpPr>
          <p:cNvPr id="487" name="Google Shape;487;p41"/>
          <p:cNvSpPr/>
          <p:nvPr/>
        </p:nvSpPr>
        <p:spPr>
          <a:xfrm flipH="1">
            <a:off x="828693" y="3641344"/>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999999"/>
              </a:buClr>
              <a:buSzPts val="1600"/>
              <a:buChar char="●"/>
            </a:pPr>
            <a:r>
              <a:rPr lang="en-US" sz="1600">
                <a:solidFill>
                  <a:srgbClr val="999999"/>
                </a:solidFill>
              </a:rPr>
              <a:t>Motivation</a:t>
            </a:r>
            <a:endParaRPr sz="1600">
              <a:solidFill>
                <a:srgbClr val="999999"/>
              </a:solidFill>
            </a:endParaRPr>
          </a:p>
          <a:p>
            <a:pPr marL="137160" lvl="0" indent="-238759" algn="l" rtl="0">
              <a:spcBef>
                <a:spcPts val="0"/>
              </a:spcBef>
              <a:spcAft>
                <a:spcPts val="0"/>
              </a:spcAft>
              <a:buClr>
                <a:srgbClr val="999999"/>
              </a:buClr>
              <a:buSzPts val="1600"/>
              <a:buChar char="●"/>
            </a:pPr>
            <a:r>
              <a:rPr lang="en-US" sz="1600">
                <a:solidFill>
                  <a:srgbClr val="999999"/>
                </a:solidFill>
              </a:rPr>
              <a:t>Definitions</a:t>
            </a:r>
            <a:endParaRPr sz="1600">
              <a:solidFill>
                <a:srgbClr val="999999"/>
              </a:solidFill>
            </a:endParaRPr>
          </a:p>
        </p:txBody>
      </p:sp>
      <p:sp>
        <p:nvSpPr>
          <p:cNvPr id="489" name="Google Shape;489;p41"/>
          <p:cNvSpPr txBox="1"/>
          <p:nvPr/>
        </p:nvSpPr>
        <p:spPr>
          <a:xfrm>
            <a:off x="3003259" y="177381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Dataset</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Conditioning</a:t>
            </a:r>
            <a:endParaRPr sz="1600">
              <a:solidFill>
                <a:srgbClr val="999999"/>
              </a:solidFill>
            </a:endParaRPr>
          </a:p>
        </p:txBody>
      </p:sp>
      <p:sp>
        <p:nvSpPr>
          <p:cNvPr id="490" name="Google Shape;490;p41"/>
          <p:cNvSpPr txBox="1"/>
          <p:nvPr/>
        </p:nvSpPr>
        <p:spPr>
          <a:xfrm>
            <a:off x="5418003"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999999"/>
              </a:buClr>
              <a:buSzPts val="1600"/>
              <a:buChar char="●"/>
            </a:pPr>
            <a:r>
              <a:rPr lang="en-US" sz="1600">
                <a:solidFill>
                  <a:srgbClr val="999999"/>
                </a:solidFill>
              </a:rPr>
              <a:t>The project</a:t>
            </a:r>
            <a:endParaRPr sz="1600">
              <a:solidFill>
                <a:srgbClr val="999999"/>
              </a:solidFill>
            </a:endParaRPr>
          </a:p>
          <a:p>
            <a:pPr marL="137160" lvl="0" indent="-238759" algn="l" rtl="0">
              <a:spcBef>
                <a:spcPts val="0"/>
              </a:spcBef>
              <a:spcAft>
                <a:spcPts val="0"/>
              </a:spcAft>
              <a:buClr>
                <a:srgbClr val="999999"/>
              </a:buClr>
              <a:buSzPts val="1600"/>
              <a:buChar char="●"/>
            </a:pPr>
            <a:r>
              <a:rPr lang="en-US" sz="1600">
                <a:solidFill>
                  <a:srgbClr val="999999"/>
                </a:solidFill>
              </a:rPr>
              <a:t>Related work</a:t>
            </a:r>
            <a:endParaRPr sz="1600">
              <a:solidFill>
                <a:srgbClr val="999999"/>
              </a:solidFill>
            </a:endParaRPr>
          </a:p>
        </p:txBody>
      </p:sp>
      <p:sp>
        <p:nvSpPr>
          <p:cNvPr id="491" name="Google Shape;491;p41"/>
          <p:cNvSpPr txBox="1"/>
          <p:nvPr/>
        </p:nvSpPr>
        <p:spPr>
          <a:xfrm>
            <a:off x="5418003" y="177381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Quality</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Exploratory Analysis</a:t>
            </a:r>
            <a:endParaRPr sz="1600">
              <a:solidFill>
                <a:srgbClr val="999999"/>
              </a:solidFill>
            </a:endParaRPr>
          </a:p>
        </p:txBody>
      </p:sp>
      <p:sp>
        <p:nvSpPr>
          <p:cNvPr id="492" name="Google Shape;492;p41"/>
          <p:cNvSpPr txBox="1"/>
          <p:nvPr/>
        </p:nvSpPr>
        <p:spPr>
          <a:xfrm>
            <a:off x="3003259" y="3790241"/>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Conclusions</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Lessons Learned</a:t>
            </a:r>
            <a:endParaRPr sz="1600">
              <a:solidFill>
                <a:srgbClr val="999999"/>
              </a:solidFill>
            </a:endParaRPr>
          </a:p>
        </p:txBody>
      </p:sp>
      <p:sp>
        <p:nvSpPr>
          <p:cNvPr id="493" name="Google Shape;493;p41"/>
          <p:cNvSpPr txBox="1"/>
          <p:nvPr/>
        </p:nvSpPr>
        <p:spPr>
          <a:xfrm>
            <a:off x="5418003" y="3790241"/>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Future work</a:t>
            </a:r>
            <a:endParaRPr sz="1600">
              <a:solidFill>
                <a:srgbClr val="999999"/>
              </a:solidFill>
            </a:endParaRPr>
          </a:p>
        </p:txBody>
      </p:sp>
      <p:pic>
        <p:nvPicPr>
          <p:cNvPr id="494" name="Google Shape;494;p41"/>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495" name="Google Shape;495;p41"/>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496" name="Google Shape;496;p41"/>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497" name="Google Shape;497;p41"/>
          <p:cNvSpPr txBox="1"/>
          <p:nvPr/>
        </p:nvSpPr>
        <p:spPr>
          <a:xfrm>
            <a:off x="2977775" y="2668003"/>
            <a:ext cx="2505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Neural Network</a:t>
            </a:r>
            <a:endParaRPr sz="1600"/>
          </a:p>
          <a:p>
            <a:pPr marL="192024" lvl="0" indent="-238759" algn="l" rtl="0">
              <a:spcBef>
                <a:spcPts val="0"/>
              </a:spcBef>
              <a:spcAft>
                <a:spcPts val="0"/>
              </a:spcAft>
              <a:buSzPts val="1600"/>
              <a:buChar char="●"/>
            </a:pPr>
            <a:r>
              <a:rPr lang="en-US" sz="1600"/>
              <a:t>Processing Environ</a:t>
            </a:r>
            <a:endParaRPr sz="1600"/>
          </a:p>
          <a:p>
            <a:pPr marL="192024" lvl="0" indent="-238759" algn="l" rtl="0">
              <a:spcBef>
                <a:spcPts val="0"/>
              </a:spcBef>
              <a:spcAft>
                <a:spcPts val="0"/>
              </a:spcAft>
              <a:buSzPts val="1600"/>
              <a:buChar char="●"/>
            </a:pPr>
            <a:r>
              <a:rPr lang="en-US" sz="1600"/>
              <a:t>Training Results</a:t>
            </a:r>
            <a:endParaRPr sz="1600"/>
          </a:p>
        </p:txBody>
      </p:sp>
      <p:sp>
        <p:nvSpPr>
          <p:cNvPr id="498" name="Google Shape;498;p41"/>
          <p:cNvSpPr txBox="1"/>
          <p:nvPr/>
        </p:nvSpPr>
        <p:spPr>
          <a:xfrm>
            <a:off x="5417999" y="2668016"/>
            <a:ext cx="28188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Test Results</a:t>
            </a:r>
            <a:endParaRPr sz="1600"/>
          </a:p>
          <a:p>
            <a:pPr marL="192024" lvl="0" indent="-238759" algn="l" rtl="0">
              <a:spcBef>
                <a:spcPts val="0"/>
              </a:spcBef>
              <a:spcAft>
                <a:spcPts val="0"/>
              </a:spcAft>
              <a:buSzPts val="1600"/>
              <a:buChar char="●"/>
            </a:pPr>
            <a:r>
              <a:rPr lang="en-US" sz="1600"/>
              <a:t>Additional Analysis</a:t>
            </a:r>
            <a:endParaRPr sz="1600"/>
          </a:p>
        </p:txBody>
      </p:sp>
      <p:sp>
        <p:nvSpPr>
          <p:cNvPr id="499" name="Google Shape;499;p41"/>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2"/>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18</a:t>
            </a:fld>
            <a:endParaRPr/>
          </a:p>
        </p:txBody>
      </p:sp>
      <p:sp>
        <p:nvSpPr>
          <p:cNvPr id="506" name="Google Shape;506;p42"/>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507" name="Google Shape;507;p42"/>
          <p:cNvSpPr/>
          <p:nvPr/>
        </p:nvSpPr>
        <p:spPr>
          <a:xfrm>
            <a:off x="1452125" y="810975"/>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2"/>
          <p:cNvSpPr/>
          <p:nvPr/>
        </p:nvSpPr>
        <p:spPr>
          <a:xfrm>
            <a:off x="831171" y="1079175"/>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509" name="Google Shape;509;p42"/>
          <p:cNvSpPr/>
          <p:nvPr/>
        </p:nvSpPr>
        <p:spPr>
          <a:xfrm flipH="1">
            <a:off x="831683" y="880204"/>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510" name="Google Shape;510;p42"/>
          <p:cNvSpPr txBox="1"/>
          <p:nvPr/>
        </p:nvSpPr>
        <p:spPr>
          <a:xfrm>
            <a:off x="3068250" y="887000"/>
            <a:ext cx="2505900" cy="512100"/>
          </a:xfrm>
          <a:prstGeom prst="rect">
            <a:avLst/>
          </a:prstGeom>
          <a:noFill/>
          <a:ln>
            <a:noFill/>
          </a:ln>
        </p:spPr>
        <p:txBody>
          <a:bodyPr spcFirstLastPara="1" wrap="square" lIns="91425" tIns="0" rIns="91425" bIns="0" anchor="t" anchorCtr="0">
            <a:noAutofit/>
          </a:bodyPr>
          <a:lstStyle/>
          <a:p>
            <a:pPr marL="171450" lvl="0" indent="-215900" algn="l" rtl="0">
              <a:spcBef>
                <a:spcPts val="0"/>
              </a:spcBef>
              <a:spcAft>
                <a:spcPts val="0"/>
              </a:spcAft>
              <a:buSzPts val="1600"/>
              <a:buChar char="●"/>
            </a:pPr>
            <a:r>
              <a:rPr lang="en-US" sz="1600"/>
              <a:t>Neural Network</a:t>
            </a:r>
            <a:endParaRPr sz="1600"/>
          </a:p>
          <a:p>
            <a:pPr marL="171450" lvl="0" indent="-215900" algn="l" rtl="0">
              <a:spcBef>
                <a:spcPts val="0"/>
              </a:spcBef>
              <a:spcAft>
                <a:spcPts val="0"/>
              </a:spcAft>
              <a:buClr>
                <a:srgbClr val="999999"/>
              </a:buClr>
              <a:buSzPts val="1600"/>
              <a:buChar char="●"/>
            </a:pPr>
            <a:r>
              <a:rPr lang="en-US" sz="1600">
                <a:solidFill>
                  <a:srgbClr val="999999"/>
                </a:solidFill>
              </a:rPr>
              <a:t>Processing Environ</a:t>
            </a:r>
            <a:endParaRPr sz="1600">
              <a:solidFill>
                <a:srgbClr val="999999"/>
              </a:solidFill>
            </a:endParaRPr>
          </a:p>
          <a:p>
            <a:pPr marL="171450" lvl="0" indent="-215900" algn="l" rtl="0">
              <a:spcBef>
                <a:spcPts val="0"/>
              </a:spcBef>
              <a:spcAft>
                <a:spcPts val="0"/>
              </a:spcAft>
              <a:buClr>
                <a:srgbClr val="999999"/>
              </a:buClr>
              <a:buSzPts val="1600"/>
              <a:buChar char="●"/>
            </a:pPr>
            <a:r>
              <a:rPr lang="en-US" sz="1600">
                <a:solidFill>
                  <a:srgbClr val="999999"/>
                </a:solidFill>
              </a:rPr>
              <a:t>Training Results</a:t>
            </a:r>
            <a:endParaRPr sz="1600">
              <a:solidFill>
                <a:srgbClr val="999999"/>
              </a:solidFill>
            </a:endParaRPr>
          </a:p>
        </p:txBody>
      </p:sp>
      <p:sp>
        <p:nvSpPr>
          <p:cNvPr id="511" name="Google Shape;511;p42"/>
          <p:cNvSpPr txBox="1"/>
          <p:nvPr/>
        </p:nvSpPr>
        <p:spPr>
          <a:xfrm>
            <a:off x="5474353" y="88700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Test Results</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Additional Analysis</a:t>
            </a:r>
            <a:endParaRPr sz="1600">
              <a:solidFill>
                <a:srgbClr val="999999"/>
              </a:solidFill>
            </a:endParaRPr>
          </a:p>
        </p:txBody>
      </p:sp>
      <p:pic>
        <p:nvPicPr>
          <p:cNvPr id="512" name="Google Shape;512;p42"/>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513" name="Google Shape;513;p42"/>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514" name="Google Shape;514;p42"/>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515" name="Google Shape;515;p42"/>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516" name="Google Shape;516;p42"/>
          <p:cNvPicPr preferRelativeResize="0"/>
          <p:nvPr/>
        </p:nvPicPr>
        <p:blipFill>
          <a:blip r:embed="rId5">
            <a:alphaModFix/>
          </a:blip>
          <a:stretch>
            <a:fillRect/>
          </a:stretch>
        </p:blipFill>
        <p:spPr>
          <a:xfrm>
            <a:off x="152400" y="1847174"/>
            <a:ext cx="8839188" cy="27588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graphicFrame>
        <p:nvGraphicFramePr>
          <p:cNvPr id="522" name="Google Shape;522;p43"/>
          <p:cNvGraphicFramePr/>
          <p:nvPr/>
        </p:nvGraphicFramePr>
        <p:xfrm>
          <a:off x="659388" y="1748121"/>
          <a:ext cx="7748775" cy="2915409"/>
        </p:xfrm>
        <a:graphic>
          <a:graphicData uri="http://schemas.openxmlformats.org/drawingml/2006/table">
            <a:tbl>
              <a:tblPr>
                <a:noFill/>
                <a:tableStyleId>{64CDFD2E-BAD1-4CB5-946D-FF68822002CF}</a:tableStyleId>
              </a:tblPr>
              <a:tblGrid>
                <a:gridCol w="2461900">
                  <a:extLst>
                    <a:ext uri="{9D8B030D-6E8A-4147-A177-3AD203B41FA5}">
                      <a16:colId xmlns:a16="http://schemas.microsoft.com/office/drawing/2014/main" val="20000"/>
                    </a:ext>
                  </a:extLst>
                </a:gridCol>
                <a:gridCol w="2703950">
                  <a:extLst>
                    <a:ext uri="{9D8B030D-6E8A-4147-A177-3AD203B41FA5}">
                      <a16:colId xmlns:a16="http://schemas.microsoft.com/office/drawing/2014/main" val="20001"/>
                    </a:ext>
                  </a:extLst>
                </a:gridCol>
                <a:gridCol w="2582925">
                  <a:extLst>
                    <a:ext uri="{9D8B030D-6E8A-4147-A177-3AD203B41FA5}">
                      <a16:colId xmlns:a16="http://schemas.microsoft.com/office/drawing/2014/main" val="20002"/>
                    </a:ext>
                  </a:extLst>
                </a:gridCol>
              </a:tblGrid>
              <a:tr h="413350">
                <a:tc>
                  <a:txBody>
                    <a:bodyPr/>
                    <a:lstStyle/>
                    <a:p>
                      <a:pPr marL="0" lvl="0" indent="0" algn="ctr" rtl="0">
                        <a:spcBef>
                          <a:spcPts val="0"/>
                        </a:spcBef>
                        <a:spcAft>
                          <a:spcPts val="0"/>
                        </a:spcAft>
                        <a:buNone/>
                      </a:pPr>
                      <a:r>
                        <a:rPr lang="en-US" sz="1600"/>
                        <a:t>Platform</a:t>
                      </a:r>
                      <a:endParaRPr sz="160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US" sz="1600"/>
                        <a:t>Specifications</a:t>
                      </a:r>
                      <a:endParaRPr sz="160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US" sz="1600"/>
                        <a:t>Purpose</a:t>
                      </a:r>
                      <a:endParaRPr sz="160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747900">
                <a:tc>
                  <a:txBody>
                    <a:bodyPr/>
                    <a:lstStyle/>
                    <a:p>
                      <a:pPr marL="0" lvl="0" indent="0" algn="r" rtl="0">
                        <a:spcBef>
                          <a:spcPts val="0"/>
                        </a:spcBef>
                        <a:spcAft>
                          <a:spcPts val="0"/>
                        </a:spcAft>
                        <a:buNone/>
                      </a:pPr>
                      <a:endParaRPr sz="1100"/>
                    </a:p>
                    <a:p>
                      <a:pPr marL="0" marR="0" lvl="0" indent="0" algn="r" rtl="0">
                        <a:spcBef>
                          <a:spcPts val="0"/>
                        </a:spcBef>
                        <a:spcAft>
                          <a:spcPts val="0"/>
                        </a:spcAft>
                        <a:buClr>
                          <a:schemeClr val="dk1"/>
                        </a:buClr>
                        <a:buSzPts val="1100"/>
                        <a:buFont typeface="Arial"/>
                        <a:buNone/>
                      </a:pPr>
                      <a:r>
                        <a:rPr lang="en-US" sz="1100">
                          <a:solidFill>
                            <a:schemeClr val="dk1"/>
                          </a:solidFill>
                        </a:rPr>
                        <a:t>Macbook Pro</a:t>
                      </a:r>
                      <a:endParaRPr sz="1100"/>
                    </a:p>
                    <a:p>
                      <a:pPr marL="0" lvl="0" indent="0" algn="l" rtl="0">
                        <a:spcBef>
                          <a:spcPts val="0"/>
                        </a:spcBef>
                        <a:spcAft>
                          <a:spcPts val="0"/>
                        </a:spcAft>
                        <a:buNone/>
                      </a:pPr>
                      <a:endParaRPr sz="110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298450" algn="l" rtl="0">
                        <a:spcBef>
                          <a:spcPts val="0"/>
                        </a:spcBef>
                        <a:spcAft>
                          <a:spcPts val="0"/>
                        </a:spcAft>
                        <a:buSzPts val="1100"/>
                        <a:buChar char="●"/>
                      </a:pPr>
                      <a:r>
                        <a:rPr lang="en-US" sz="1100">
                          <a:solidFill>
                            <a:schemeClr val="dk1"/>
                          </a:solidFill>
                        </a:rPr>
                        <a:t>2.6GHz dual-core Intel Core i5 processor </a:t>
                      </a:r>
                      <a:endParaRPr sz="1100">
                        <a:solidFill>
                          <a:schemeClr val="dk1"/>
                        </a:solidFill>
                      </a:endParaRPr>
                    </a:p>
                    <a:p>
                      <a:pPr marL="457200" lvl="0" indent="-298450" algn="l" rtl="0">
                        <a:spcBef>
                          <a:spcPts val="0"/>
                        </a:spcBef>
                        <a:spcAft>
                          <a:spcPts val="0"/>
                        </a:spcAft>
                        <a:buClr>
                          <a:srgbClr val="333333"/>
                        </a:buClr>
                        <a:buSzPts val="1100"/>
                        <a:buChar char="●"/>
                      </a:pPr>
                      <a:r>
                        <a:rPr lang="en-US" sz="1100">
                          <a:solidFill>
                            <a:schemeClr val="dk1"/>
                          </a:solidFill>
                        </a:rPr>
                        <a:t>16GB RAM</a:t>
                      </a:r>
                      <a:endParaRPr sz="1100">
                        <a:solidFill>
                          <a:schemeClr val="dk1"/>
                        </a:solidFill>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298450" algn="l" rtl="0">
                        <a:spcBef>
                          <a:spcPts val="0"/>
                        </a:spcBef>
                        <a:spcAft>
                          <a:spcPts val="0"/>
                        </a:spcAft>
                        <a:buSzPts val="1100"/>
                        <a:buChar char="●"/>
                      </a:pPr>
                      <a:r>
                        <a:rPr lang="en-US" sz="1100"/>
                        <a:t>Coding</a:t>
                      </a:r>
                      <a:endParaRPr sz="1100"/>
                    </a:p>
                    <a:p>
                      <a:pPr marL="457200" lvl="0" indent="-298450" algn="l" rtl="0">
                        <a:spcBef>
                          <a:spcPts val="0"/>
                        </a:spcBef>
                        <a:spcAft>
                          <a:spcPts val="0"/>
                        </a:spcAft>
                        <a:buSzPts val="1100"/>
                        <a:buChar char="●"/>
                      </a:pPr>
                      <a:r>
                        <a:rPr lang="en-US" sz="1100"/>
                        <a:t>Testing</a:t>
                      </a:r>
                      <a:endParaRPr sz="1100"/>
                    </a:p>
                    <a:p>
                      <a:pPr marL="457200" lvl="0" indent="-298450" algn="l" rtl="0">
                        <a:spcBef>
                          <a:spcPts val="0"/>
                        </a:spcBef>
                        <a:spcAft>
                          <a:spcPts val="0"/>
                        </a:spcAft>
                        <a:buSzPts val="1100"/>
                        <a:buChar char="●"/>
                      </a:pPr>
                      <a:r>
                        <a:rPr lang="en-US" sz="1100"/>
                        <a:t>Visualization</a:t>
                      </a:r>
                      <a:endParaRPr sz="1100"/>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50400">
                <a:tc>
                  <a:txBody>
                    <a:bodyPr/>
                    <a:lstStyle/>
                    <a:p>
                      <a:pPr marL="0" lvl="0" indent="0" algn="r" rtl="0">
                        <a:spcBef>
                          <a:spcPts val="0"/>
                        </a:spcBef>
                        <a:spcAft>
                          <a:spcPts val="0"/>
                        </a:spcAft>
                        <a:buNone/>
                      </a:pPr>
                      <a:r>
                        <a:rPr lang="en-US" sz="1100"/>
                        <a:t>NVIDIA</a:t>
                      </a:r>
                      <a:endParaRPr sz="1100"/>
                    </a:p>
                    <a:p>
                      <a:pPr marL="0" lvl="0" indent="0" algn="r" rtl="0">
                        <a:spcBef>
                          <a:spcPts val="0"/>
                        </a:spcBef>
                        <a:spcAft>
                          <a:spcPts val="0"/>
                        </a:spcAft>
                        <a:buNone/>
                      </a:pPr>
                      <a:r>
                        <a:rPr lang="en-US" sz="1100"/>
                        <a:t>DGX-1</a:t>
                      </a:r>
                      <a:endParaRPr sz="110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298450" algn="l" rtl="0">
                        <a:spcBef>
                          <a:spcPts val="0"/>
                        </a:spcBef>
                        <a:spcAft>
                          <a:spcPts val="0"/>
                        </a:spcAft>
                        <a:buSzPts val="1100"/>
                        <a:buChar char="●"/>
                      </a:pPr>
                      <a:r>
                        <a:rPr lang="en-US" sz="1100">
                          <a:solidFill>
                            <a:schemeClr val="dk1"/>
                          </a:solidFill>
                        </a:rPr>
                        <a:t>8 Tesla V100 GPUs</a:t>
                      </a:r>
                      <a:endParaRPr sz="1100">
                        <a:solidFill>
                          <a:schemeClr val="dk1"/>
                        </a:solidFill>
                      </a:endParaRPr>
                    </a:p>
                    <a:p>
                      <a:pPr marL="457200" lvl="0" indent="-298450" algn="l" rtl="0">
                        <a:spcBef>
                          <a:spcPts val="0"/>
                        </a:spcBef>
                        <a:spcAft>
                          <a:spcPts val="0"/>
                        </a:spcAft>
                        <a:buSzPts val="1100"/>
                        <a:buChar char="●"/>
                      </a:pPr>
                      <a:r>
                        <a:rPr lang="en-US" sz="1100">
                          <a:solidFill>
                            <a:schemeClr val="dk1"/>
                          </a:solidFill>
                        </a:rPr>
                        <a:t>16GB RAM per GPU</a:t>
                      </a:r>
                      <a:endParaRPr sz="1100">
                        <a:solidFill>
                          <a:schemeClr val="dk1"/>
                        </a:solidFill>
                      </a:endParaRPr>
                    </a:p>
                    <a:p>
                      <a:pPr marL="457200" lvl="0" indent="-298450" algn="l" rtl="0">
                        <a:spcBef>
                          <a:spcPts val="0"/>
                        </a:spcBef>
                        <a:spcAft>
                          <a:spcPts val="0"/>
                        </a:spcAft>
                        <a:buSzPts val="1100"/>
                        <a:buChar char="●"/>
                      </a:pPr>
                      <a:r>
                        <a:rPr lang="en-US" sz="1100">
                          <a:solidFill>
                            <a:schemeClr val="dk1"/>
                          </a:solidFill>
                        </a:rPr>
                        <a:t>Dual 20-Core Intel Xeon CPUs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40,960 NVIDIA CUDA Cores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5,120 Tensor Cores</a:t>
                      </a:r>
                      <a:endParaRPr sz="1100">
                        <a:solidFill>
                          <a:schemeClr val="dk1"/>
                        </a:solidFill>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298450" algn="l" rtl="0">
                        <a:spcBef>
                          <a:spcPts val="0"/>
                        </a:spcBef>
                        <a:spcAft>
                          <a:spcPts val="0"/>
                        </a:spcAft>
                        <a:buSzPts val="1100"/>
                        <a:buChar char="●"/>
                      </a:pPr>
                      <a:r>
                        <a:rPr lang="en-US" sz="1100"/>
                        <a:t>Tuning</a:t>
                      </a:r>
                      <a:endParaRPr sz="1100"/>
                    </a:p>
                    <a:p>
                      <a:pPr marL="457200" lvl="0" indent="-298450" algn="l" rtl="0">
                        <a:spcBef>
                          <a:spcPts val="0"/>
                        </a:spcBef>
                        <a:spcAft>
                          <a:spcPts val="0"/>
                        </a:spcAft>
                        <a:buSzPts val="1100"/>
                        <a:buChar char="●"/>
                      </a:pPr>
                      <a:r>
                        <a:rPr lang="en-US" sz="1100"/>
                        <a:t>Training</a:t>
                      </a:r>
                      <a:endParaRPr sz="1100"/>
                    </a:p>
                    <a:p>
                      <a:pPr marL="457200" lvl="0" indent="-298450" algn="l" rtl="0">
                        <a:spcBef>
                          <a:spcPts val="0"/>
                        </a:spcBef>
                        <a:spcAft>
                          <a:spcPts val="0"/>
                        </a:spcAft>
                        <a:buSzPts val="1100"/>
                        <a:buChar char="●"/>
                      </a:pPr>
                      <a:r>
                        <a:rPr lang="en-US" sz="1100"/>
                        <a:t>Testing</a:t>
                      </a:r>
                      <a:endParaRPr sz="1100"/>
                    </a:p>
                    <a:p>
                      <a:pPr marL="0" lvl="0" indent="0" algn="l" rtl="0">
                        <a:spcBef>
                          <a:spcPts val="0"/>
                        </a:spcBef>
                        <a:spcAft>
                          <a:spcPts val="0"/>
                        </a:spcAft>
                        <a:buNone/>
                      </a:pPr>
                      <a:endParaRPr sz="1100"/>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82050">
                <a:tc>
                  <a:txBody>
                    <a:bodyPr/>
                    <a:lstStyle/>
                    <a:p>
                      <a:pPr marL="0" lvl="0" indent="0" algn="l" rtl="0">
                        <a:spcBef>
                          <a:spcPts val="0"/>
                        </a:spcBef>
                        <a:spcAft>
                          <a:spcPts val="0"/>
                        </a:spcAft>
                        <a:buNone/>
                      </a:pPr>
                      <a:endParaRPr sz="1100"/>
                    </a:p>
                    <a:p>
                      <a:pPr marL="0" lvl="0" indent="0" algn="r" rtl="0">
                        <a:spcBef>
                          <a:spcPts val="0"/>
                        </a:spcBef>
                        <a:spcAft>
                          <a:spcPts val="0"/>
                        </a:spcAft>
                        <a:buNone/>
                      </a:pPr>
                      <a:r>
                        <a:rPr lang="en-US" sz="1100"/>
                        <a:t>AWS</a:t>
                      </a:r>
                      <a:endParaRPr sz="1100"/>
                    </a:p>
                    <a:p>
                      <a:pPr marL="0" lvl="0" indent="0" algn="r" rtl="0">
                        <a:spcBef>
                          <a:spcPts val="0"/>
                        </a:spcBef>
                        <a:spcAft>
                          <a:spcPts val="0"/>
                        </a:spcAft>
                        <a:buNone/>
                      </a:pPr>
                      <a:r>
                        <a:rPr lang="en-US" sz="1100"/>
                        <a:t>m5.4xlarge</a:t>
                      </a:r>
                      <a:endParaRPr sz="1100"/>
                    </a:p>
                    <a:p>
                      <a:pPr marL="0" lvl="0" indent="0" algn="l" rtl="0">
                        <a:spcBef>
                          <a:spcPts val="0"/>
                        </a:spcBef>
                        <a:spcAft>
                          <a:spcPts val="0"/>
                        </a:spcAft>
                        <a:buNone/>
                      </a:pPr>
                      <a:endParaRPr sz="1100"/>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298450" algn="l" rtl="0">
                        <a:spcBef>
                          <a:spcPts val="0"/>
                        </a:spcBef>
                        <a:spcAft>
                          <a:spcPts val="0"/>
                        </a:spcAft>
                        <a:buClr>
                          <a:schemeClr val="dk1"/>
                        </a:buClr>
                        <a:buSzPts val="1100"/>
                        <a:buChar char="●"/>
                      </a:pPr>
                      <a:r>
                        <a:rPr lang="en-US" sz="1100">
                          <a:solidFill>
                            <a:schemeClr val="dk1"/>
                          </a:solidFill>
                        </a:rPr>
                        <a:t>2.5 GHz</a:t>
                      </a:r>
                      <a:r>
                        <a:rPr lang="en-US" sz="1100">
                          <a:solidFill>
                            <a:srgbClr val="333333"/>
                          </a:solidFill>
                        </a:rPr>
                        <a:t> </a:t>
                      </a:r>
                      <a:r>
                        <a:rPr lang="en-US" sz="1100" u="sng">
                          <a:solidFill>
                            <a:srgbClr val="005B86"/>
                          </a:solidFill>
                          <a:hlinkClick r:id="rId3"/>
                        </a:rPr>
                        <a:t>Intel Xeon Platinum</a:t>
                      </a:r>
                      <a:r>
                        <a:rPr lang="en-US" sz="1100">
                          <a:solidFill>
                            <a:srgbClr val="333333"/>
                          </a:solidFill>
                        </a:rPr>
                        <a:t> </a:t>
                      </a:r>
                      <a:r>
                        <a:rPr lang="en-US" sz="1100">
                          <a:solidFill>
                            <a:schemeClr val="dk1"/>
                          </a:solidFill>
                        </a:rPr>
                        <a:t>8175M-series processor</a:t>
                      </a:r>
                      <a:endParaRPr sz="1100">
                        <a:solidFill>
                          <a:schemeClr val="dk1"/>
                        </a:solidFill>
                      </a:endParaRPr>
                    </a:p>
                    <a:p>
                      <a:pPr marL="457200" lvl="0" indent="-298450" algn="l" rtl="0">
                        <a:spcBef>
                          <a:spcPts val="0"/>
                        </a:spcBef>
                        <a:spcAft>
                          <a:spcPts val="0"/>
                        </a:spcAft>
                        <a:buClr>
                          <a:schemeClr val="dk1"/>
                        </a:buClr>
                        <a:buSzPts val="1100"/>
                        <a:buChar char="●"/>
                      </a:pPr>
                      <a:r>
                        <a:rPr lang="en-US" sz="1100">
                          <a:solidFill>
                            <a:schemeClr val="dk1"/>
                          </a:solidFill>
                        </a:rPr>
                        <a:t>64GB RAM</a:t>
                      </a:r>
                      <a:endParaRPr sz="1100"/>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298450" algn="l" rtl="0">
                        <a:spcBef>
                          <a:spcPts val="0"/>
                        </a:spcBef>
                        <a:spcAft>
                          <a:spcPts val="0"/>
                        </a:spcAft>
                        <a:buSzPts val="1100"/>
                        <a:buChar char="●"/>
                      </a:pPr>
                      <a:r>
                        <a:rPr lang="en-US" sz="1100"/>
                        <a:t>Testing</a:t>
                      </a:r>
                      <a:endParaRPr sz="1100"/>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23" name="Google Shape;523;p43"/>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19</a:t>
            </a:fld>
            <a:endParaRPr/>
          </a:p>
        </p:txBody>
      </p:sp>
      <p:sp>
        <p:nvSpPr>
          <p:cNvPr id="524" name="Google Shape;524;p43"/>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525" name="Google Shape;525;p43"/>
          <p:cNvSpPr/>
          <p:nvPr/>
        </p:nvSpPr>
        <p:spPr>
          <a:xfrm>
            <a:off x="1452125" y="810975"/>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831171" y="1079175"/>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527" name="Google Shape;527;p43"/>
          <p:cNvSpPr/>
          <p:nvPr/>
        </p:nvSpPr>
        <p:spPr>
          <a:xfrm flipH="1">
            <a:off x="831683" y="880204"/>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528" name="Google Shape;528;p43"/>
          <p:cNvSpPr txBox="1"/>
          <p:nvPr/>
        </p:nvSpPr>
        <p:spPr>
          <a:xfrm>
            <a:off x="3068250" y="887000"/>
            <a:ext cx="2505900" cy="512100"/>
          </a:xfrm>
          <a:prstGeom prst="rect">
            <a:avLst/>
          </a:prstGeom>
          <a:noFill/>
          <a:ln>
            <a:noFill/>
          </a:ln>
        </p:spPr>
        <p:txBody>
          <a:bodyPr spcFirstLastPara="1" wrap="square" lIns="91425" tIns="0" rIns="91425" bIns="0" anchor="t" anchorCtr="0">
            <a:noAutofit/>
          </a:bodyPr>
          <a:lstStyle/>
          <a:p>
            <a:pPr marL="171450" lvl="0" indent="-215900" algn="l" rtl="0">
              <a:spcBef>
                <a:spcPts val="0"/>
              </a:spcBef>
              <a:spcAft>
                <a:spcPts val="0"/>
              </a:spcAft>
              <a:buClr>
                <a:srgbClr val="999999"/>
              </a:buClr>
              <a:buSzPts val="1600"/>
              <a:buChar char="●"/>
            </a:pPr>
            <a:r>
              <a:rPr lang="en-US" sz="1600">
                <a:solidFill>
                  <a:srgbClr val="999999"/>
                </a:solidFill>
              </a:rPr>
              <a:t>Neural Network</a:t>
            </a:r>
            <a:endParaRPr sz="1600">
              <a:solidFill>
                <a:srgbClr val="999999"/>
              </a:solidFill>
            </a:endParaRPr>
          </a:p>
          <a:p>
            <a:pPr marL="171450" lvl="0" indent="-215900" algn="l" rtl="0">
              <a:spcBef>
                <a:spcPts val="0"/>
              </a:spcBef>
              <a:spcAft>
                <a:spcPts val="0"/>
              </a:spcAft>
              <a:buClr>
                <a:schemeClr val="dk1"/>
              </a:buClr>
              <a:buSzPts val="1600"/>
              <a:buChar char="●"/>
            </a:pPr>
            <a:r>
              <a:rPr lang="en-US" sz="1600">
                <a:solidFill>
                  <a:schemeClr val="dk1"/>
                </a:solidFill>
              </a:rPr>
              <a:t>Processing Environ</a:t>
            </a:r>
            <a:endParaRPr sz="1600">
              <a:solidFill>
                <a:schemeClr val="dk1"/>
              </a:solidFill>
            </a:endParaRPr>
          </a:p>
          <a:p>
            <a:pPr marL="171450" lvl="0" indent="-215900" algn="l" rtl="0">
              <a:spcBef>
                <a:spcPts val="0"/>
              </a:spcBef>
              <a:spcAft>
                <a:spcPts val="0"/>
              </a:spcAft>
              <a:buClr>
                <a:srgbClr val="999999"/>
              </a:buClr>
              <a:buSzPts val="1600"/>
              <a:buChar char="●"/>
            </a:pPr>
            <a:r>
              <a:rPr lang="en-US" sz="1600">
                <a:solidFill>
                  <a:srgbClr val="999999"/>
                </a:solidFill>
              </a:rPr>
              <a:t>Training Results</a:t>
            </a:r>
            <a:endParaRPr sz="1600">
              <a:solidFill>
                <a:srgbClr val="999999"/>
              </a:solidFill>
            </a:endParaRPr>
          </a:p>
        </p:txBody>
      </p:sp>
      <p:sp>
        <p:nvSpPr>
          <p:cNvPr id="529" name="Google Shape;529;p43"/>
          <p:cNvSpPr txBox="1"/>
          <p:nvPr/>
        </p:nvSpPr>
        <p:spPr>
          <a:xfrm>
            <a:off x="5474353" y="88700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Test Results</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Additional Analysis</a:t>
            </a:r>
            <a:endParaRPr sz="1600">
              <a:solidFill>
                <a:srgbClr val="999999"/>
              </a:solidFill>
            </a:endParaRPr>
          </a:p>
        </p:txBody>
      </p:sp>
      <p:pic>
        <p:nvPicPr>
          <p:cNvPr id="530" name="Google Shape;530;p43"/>
          <p:cNvPicPr preferRelativeResize="0"/>
          <p:nvPr/>
        </p:nvPicPr>
        <p:blipFill>
          <a:blip r:embed="rId4">
            <a:alphaModFix amt="50000"/>
          </a:blip>
          <a:stretch>
            <a:fillRect/>
          </a:stretch>
        </p:blipFill>
        <p:spPr>
          <a:xfrm>
            <a:off x="60175" y="32223"/>
            <a:ext cx="691647" cy="494033"/>
          </a:xfrm>
          <a:prstGeom prst="rect">
            <a:avLst/>
          </a:prstGeom>
          <a:noFill/>
          <a:ln>
            <a:noFill/>
          </a:ln>
        </p:spPr>
      </p:pic>
      <p:cxnSp>
        <p:nvCxnSpPr>
          <p:cNvPr id="531" name="Google Shape;531;p43"/>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532" name="Google Shape;532;p43"/>
          <p:cNvPicPr preferRelativeResize="0"/>
          <p:nvPr/>
        </p:nvPicPr>
        <p:blipFill>
          <a:blip r:embed="rId5">
            <a:alphaModFix amt="50000"/>
          </a:blip>
          <a:stretch>
            <a:fillRect/>
          </a:stretch>
        </p:blipFill>
        <p:spPr>
          <a:xfrm flipH="1">
            <a:off x="8527045" y="26344"/>
            <a:ext cx="594360" cy="534924"/>
          </a:xfrm>
          <a:prstGeom prst="rect">
            <a:avLst/>
          </a:prstGeom>
          <a:noFill/>
          <a:ln>
            <a:noFill/>
          </a:ln>
        </p:spPr>
      </p:pic>
      <p:pic>
        <p:nvPicPr>
          <p:cNvPr id="533" name="Google Shape;533;p43"/>
          <p:cNvPicPr preferRelativeResize="0"/>
          <p:nvPr/>
        </p:nvPicPr>
        <p:blipFill>
          <a:blip r:embed="rId6">
            <a:alphaModFix/>
          </a:blip>
          <a:stretch>
            <a:fillRect/>
          </a:stretch>
        </p:blipFill>
        <p:spPr>
          <a:xfrm>
            <a:off x="831175" y="4113504"/>
            <a:ext cx="1357350" cy="512100"/>
          </a:xfrm>
          <a:prstGeom prst="rect">
            <a:avLst/>
          </a:prstGeom>
          <a:noFill/>
          <a:ln>
            <a:noFill/>
          </a:ln>
        </p:spPr>
      </p:pic>
      <p:pic>
        <p:nvPicPr>
          <p:cNvPr id="534" name="Google Shape;534;p43"/>
          <p:cNvPicPr preferRelativeResize="0"/>
          <p:nvPr/>
        </p:nvPicPr>
        <p:blipFill>
          <a:blip r:embed="rId7">
            <a:alphaModFix/>
          </a:blip>
          <a:stretch>
            <a:fillRect/>
          </a:stretch>
        </p:blipFill>
        <p:spPr>
          <a:xfrm>
            <a:off x="868011" y="2962208"/>
            <a:ext cx="1257473" cy="962576"/>
          </a:xfrm>
          <a:prstGeom prst="rect">
            <a:avLst/>
          </a:prstGeom>
          <a:noFill/>
          <a:ln>
            <a:noFill/>
          </a:ln>
        </p:spPr>
      </p:pic>
      <p:pic>
        <p:nvPicPr>
          <p:cNvPr id="535" name="Google Shape;535;p43"/>
          <p:cNvPicPr preferRelativeResize="0"/>
          <p:nvPr/>
        </p:nvPicPr>
        <p:blipFill>
          <a:blip r:embed="rId8">
            <a:alphaModFix/>
          </a:blip>
          <a:stretch>
            <a:fillRect/>
          </a:stretch>
        </p:blipFill>
        <p:spPr>
          <a:xfrm>
            <a:off x="1081075" y="2235300"/>
            <a:ext cx="857551" cy="667152"/>
          </a:xfrm>
          <a:prstGeom prst="rect">
            <a:avLst/>
          </a:prstGeom>
          <a:noFill/>
          <a:ln>
            <a:noFill/>
          </a:ln>
        </p:spPr>
      </p:pic>
      <p:sp>
        <p:nvSpPr>
          <p:cNvPr id="536" name="Google Shape;536;p43"/>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3" name="Google Shape;173;p26"/>
          <p:cNvPicPr preferRelativeResize="0"/>
          <p:nvPr/>
        </p:nvPicPr>
        <p:blipFill>
          <a:blip r:embed="rId3">
            <a:alphaModFix amt="9000"/>
          </a:blip>
          <a:stretch>
            <a:fillRect/>
          </a:stretch>
        </p:blipFill>
        <p:spPr>
          <a:xfrm flipH="1">
            <a:off x="73673" y="928524"/>
            <a:ext cx="4498325" cy="4048453"/>
          </a:xfrm>
          <a:prstGeom prst="rect">
            <a:avLst/>
          </a:prstGeom>
          <a:noFill/>
          <a:ln>
            <a:noFill/>
          </a:ln>
        </p:spPr>
      </p:pic>
      <p:sp>
        <p:nvSpPr>
          <p:cNvPr id="175" name="Google Shape;175;p26"/>
          <p:cNvSpPr txBox="1">
            <a:spLocks noGrp="1"/>
          </p:cNvSpPr>
          <p:nvPr>
            <p:ph type="sldNum" idx="12"/>
          </p:nvPr>
        </p:nvSpPr>
        <p:spPr>
          <a:xfrm>
            <a:off x="8543278" y="4793400"/>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2</a:t>
            </a:fld>
            <a:endParaRPr dirty="0"/>
          </a:p>
        </p:txBody>
      </p:sp>
      <p:pic>
        <p:nvPicPr>
          <p:cNvPr id="177" name="Google Shape;177;p26"/>
          <p:cNvPicPr preferRelativeResize="0"/>
          <p:nvPr/>
        </p:nvPicPr>
        <p:blipFill>
          <a:blip r:embed="rId4">
            <a:alphaModFix amt="50000"/>
          </a:blip>
          <a:stretch>
            <a:fillRect/>
          </a:stretch>
        </p:blipFill>
        <p:spPr>
          <a:xfrm>
            <a:off x="60175" y="32223"/>
            <a:ext cx="691647" cy="494033"/>
          </a:xfrm>
          <a:prstGeom prst="rect">
            <a:avLst/>
          </a:prstGeom>
          <a:noFill/>
          <a:ln>
            <a:noFill/>
          </a:ln>
        </p:spPr>
      </p:pic>
      <p:cxnSp>
        <p:nvCxnSpPr>
          <p:cNvPr id="179" name="Google Shape;179;p26"/>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sp>
        <p:nvSpPr>
          <p:cNvPr id="180" name="Google Shape;180;p26"/>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183" name="Google Shape;183;p26"/>
          <p:cNvSpPr txBox="1">
            <a:spLocks noGrp="1"/>
          </p:cNvSpPr>
          <p:nvPr>
            <p:ph type="title"/>
          </p:nvPr>
        </p:nvSpPr>
        <p:spPr>
          <a:xfrm>
            <a:off x="21050" y="767675"/>
            <a:ext cx="9144000" cy="7692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rgbClr val="000000"/>
                </a:solidFill>
                <a:latin typeface="Arial"/>
                <a:ea typeface="Arial"/>
                <a:cs typeface="Arial"/>
                <a:sym typeface="Arial"/>
              </a:rPr>
              <a:t>The Team</a:t>
            </a:r>
            <a:endParaRPr sz="2800">
              <a:solidFill>
                <a:srgbClr val="000000"/>
              </a:solidFill>
              <a:latin typeface="Arial"/>
              <a:ea typeface="Arial"/>
              <a:cs typeface="Arial"/>
              <a:sym typeface="Arial"/>
            </a:endParaRPr>
          </a:p>
        </p:txBody>
      </p:sp>
      <p:pic>
        <p:nvPicPr>
          <p:cNvPr id="184" name="Google Shape;184;p26"/>
          <p:cNvPicPr preferRelativeResize="0"/>
          <p:nvPr/>
        </p:nvPicPr>
        <p:blipFill>
          <a:blip r:embed="rId3">
            <a:alphaModFix amt="50000"/>
          </a:blip>
          <a:stretch>
            <a:fillRect/>
          </a:stretch>
        </p:blipFill>
        <p:spPr>
          <a:xfrm flipH="1">
            <a:off x="8527045" y="26344"/>
            <a:ext cx="594360" cy="534924"/>
          </a:xfrm>
          <a:prstGeom prst="rect">
            <a:avLst/>
          </a:prstGeom>
          <a:noFill/>
          <a:ln>
            <a:noFill/>
          </a:ln>
        </p:spPr>
      </p:pic>
      <p:grpSp>
        <p:nvGrpSpPr>
          <p:cNvPr id="20" name="Group 19">
            <a:extLst>
              <a:ext uri="{FF2B5EF4-FFF2-40B4-BE49-F238E27FC236}">
                <a16:creationId xmlns:a16="http://schemas.microsoft.com/office/drawing/2014/main" id="{31637912-5431-43E9-BAD7-161A8EA350B9}"/>
              </a:ext>
            </a:extLst>
          </p:cNvPr>
          <p:cNvGrpSpPr/>
          <p:nvPr/>
        </p:nvGrpSpPr>
        <p:grpSpPr>
          <a:xfrm>
            <a:off x="7237802" y="1816618"/>
            <a:ext cx="1469100" cy="2429169"/>
            <a:chOff x="7237802" y="2149131"/>
            <a:chExt cx="1469100" cy="2429169"/>
          </a:xfrm>
        </p:grpSpPr>
        <p:sp>
          <p:nvSpPr>
            <p:cNvPr id="182" name="Google Shape;182;p26"/>
            <p:cNvSpPr txBox="1"/>
            <p:nvPr/>
          </p:nvSpPr>
          <p:spPr>
            <a:xfrm>
              <a:off x="7237802" y="2149131"/>
              <a:ext cx="1469100" cy="936777"/>
            </a:xfrm>
            <a:prstGeom prst="rect">
              <a:avLst/>
            </a:prstGeom>
            <a:solidFill>
              <a:srgbClr val="1C4587"/>
            </a:solidFill>
            <a:ln w="19050" cap="flat" cmpd="sng">
              <a:solidFill>
                <a:schemeClr val="dk2"/>
              </a:solidFill>
              <a:prstDash val="solid"/>
              <a:round/>
              <a:headEnd type="none" w="sm" len="sm"/>
              <a:tailEnd type="none" w="sm" len="sm"/>
            </a:ln>
            <a:effectLst>
              <a:outerShdw blurRad="357188" dist="47625" dir="6600000" algn="bl" rotWithShape="0">
                <a:srgbClr val="1C4587">
                  <a:alpha val="50000"/>
                </a:srgbClr>
              </a:outerShdw>
            </a:effectLst>
          </p:spPr>
          <p:txBody>
            <a:bodyPr spcFirstLastPara="1" wrap="square" lIns="0" tIns="91425" rIns="0" bIns="91425" anchor="ctr" anchorCtr="0">
              <a:noAutofit/>
            </a:bodyPr>
            <a:lstStyle/>
            <a:p>
              <a:pPr marL="0" lvl="0" indent="0" algn="ctr" rtl="0">
                <a:lnSpc>
                  <a:spcPct val="108000"/>
                </a:lnSpc>
                <a:spcBef>
                  <a:spcPts val="0"/>
                </a:spcBef>
                <a:spcAft>
                  <a:spcPts val="0"/>
                </a:spcAft>
                <a:buNone/>
              </a:pPr>
              <a:r>
                <a:rPr lang="en-US" sz="1100" b="1" dirty="0">
                  <a:solidFill>
                    <a:srgbClr val="D9D9D9"/>
                  </a:solidFill>
                </a:rPr>
                <a:t>Russell </a:t>
              </a:r>
              <a:endParaRPr sz="1100" b="1" dirty="0">
                <a:solidFill>
                  <a:srgbClr val="D9D9D9"/>
                </a:solidFill>
              </a:endParaRPr>
            </a:p>
            <a:p>
              <a:pPr marL="0" lvl="0" indent="0" algn="ctr" rtl="0">
                <a:lnSpc>
                  <a:spcPct val="108000"/>
                </a:lnSpc>
                <a:spcBef>
                  <a:spcPts val="0"/>
                </a:spcBef>
                <a:spcAft>
                  <a:spcPts val="0"/>
                </a:spcAft>
                <a:buNone/>
              </a:pPr>
              <a:r>
                <a:rPr lang="en-US" sz="1100" b="1" dirty="0">
                  <a:solidFill>
                    <a:srgbClr val="D9D9D9"/>
                  </a:solidFill>
                </a:rPr>
                <a:t>Zimmermann</a:t>
              </a:r>
              <a:endParaRPr sz="1100" dirty="0">
                <a:solidFill>
                  <a:srgbClr val="D9D9D9"/>
                </a:solidFill>
              </a:endParaRPr>
            </a:p>
            <a:p>
              <a:pPr marL="0" lvl="0" indent="0" algn="ctr" rtl="0">
                <a:lnSpc>
                  <a:spcPct val="108000"/>
                </a:lnSpc>
                <a:spcBef>
                  <a:spcPts val="0"/>
                </a:spcBef>
                <a:spcAft>
                  <a:spcPts val="0"/>
                </a:spcAft>
                <a:buNone/>
              </a:pPr>
              <a:r>
                <a:rPr lang="en-US" sz="1100" dirty="0">
                  <a:solidFill>
                    <a:srgbClr val="D9D9D9"/>
                  </a:solidFill>
                </a:rPr>
                <a:t>rzimme12@gmu.edu</a:t>
              </a:r>
              <a:endParaRPr sz="1100" dirty="0">
                <a:solidFill>
                  <a:srgbClr val="D9D9D9"/>
                </a:solidFill>
              </a:endParaRPr>
            </a:p>
          </p:txBody>
        </p:sp>
        <p:pic>
          <p:nvPicPr>
            <p:cNvPr id="3" name="Picture 2">
              <a:extLst>
                <a:ext uri="{FF2B5EF4-FFF2-40B4-BE49-F238E27FC236}">
                  <a16:creationId xmlns:a16="http://schemas.microsoft.com/office/drawing/2014/main" id="{D6315B60-5880-456F-A892-B5924F0A9B34}"/>
                </a:ext>
              </a:extLst>
            </p:cNvPr>
            <p:cNvPicPr>
              <a:picLocks noChangeAspect="1"/>
            </p:cNvPicPr>
            <p:nvPr/>
          </p:nvPicPr>
          <p:blipFill>
            <a:blip r:embed="rId5"/>
            <a:stretch>
              <a:fillRect/>
            </a:stretch>
          </p:blipFill>
          <p:spPr>
            <a:xfrm>
              <a:off x="7415512" y="3206700"/>
              <a:ext cx="1113680" cy="1371600"/>
            </a:xfrm>
            <a:prstGeom prst="rect">
              <a:avLst/>
            </a:prstGeom>
          </p:spPr>
        </p:pic>
      </p:grpSp>
      <p:grpSp>
        <p:nvGrpSpPr>
          <p:cNvPr id="19" name="Group 18">
            <a:extLst>
              <a:ext uri="{FF2B5EF4-FFF2-40B4-BE49-F238E27FC236}">
                <a16:creationId xmlns:a16="http://schemas.microsoft.com/office/drawing/2014/main" id="{84028899-AC02-4B67-9FF7-FDAD9DFCFFAC}"/>
              </a:ext>
            </a:extLst>
          </p:cNvPr>
          <p:cNvGrpSpPr/>
          <p:nvPr/>
        </p:nvGrpSpPr>
        <p:grpSpPr>
          <a:xfrm>
            <a:off x="5498189" y="1816618"/>
            <a:ext cx="1486500" cy="2429169"/>
            <a:chOff x="5498190" y="2149131"/>
            <a:chExt cx="1486500" cy="2429169"/>
          </a:xfrm>
        </p:grpSpPr>
        <p:sp>
          <p:nvSpPr>
            <p:cNvPr id="172" name="Google Shape;172;p26"/>
            <p:cNvSpPr txBox="1"/>
            <p:nvPr/>
          </p:nvSpPr>
          <p:spPr>
            <a:xfrm>
              <a:off x="5498190" y="2149131"/>
              <a:ext cx="1486500" cy="936777"/>
            </a:xfrm>
            <a:prstGeom prst="rect">
              <a:avLst/>
            </a:prstGeom>
            <a:solidFill>
              <a:srgbClr val="1155CC"/>
            </a:solidFill>
            <a:ln w="19050" cap="flat" cmpd="sng">
              <a:solidFill>
                <a:schemeClr val="dk2"/>
              </a:solidFill>
              <a:prstDash val="solid"/>
              <a:round/>
              <a:headEnd type="none" w="sm" len="sm"/>
              <a:tailEnd type="none" w="sm" len="sm"/>
            </a:ln>
            <a:effectLst>
              <a:outerShdw blurRad="357188" dist="47625" dir="5400000" algn="bl" rotWithShape="0">
                <a:srgbClr val="1C4587">
                  <a:alpha val="50000"/>
                </a:srgbClr>
              </a:outerShdw>
            </a:effectLst>
          </p:spPr>
          <p:txBody>
            <a:bodyPr spcFirstLastPara="1" wrap="square" lIns="91425" tIns="91425" rIns="91425" bIns="91425" anchor="ctr" anchorCtr="0">
              <a:noAutofit/>
            </a:bodyPr>
            <a:lstStyle/>
            <a:p>
              <a:pPr marL="0" lvl="0" indent="0" algn="ctr" rtl="0">
                <a:lnSpc>
                  <a:spcPct val="108000"/>
                </a:lnSpc>
                <a:spcBef>
                  <a:spcPts val="0"/>
                </a:spcBef>
                <a:spcAft>
                  <a:spcPts val="0"/>
                </a:spcAft>
                <a:buNone/>
              </a:pPr>
              <a:r>
                <a:rPr lang="en-US" sz="1100" b="1" dirty="0">
                  <a:solidFill>
                    <a:srgbClr val="D9D9D9"/>
                  </a:solidFill>
                </a:rPr>
                <a:t>Joseph Huang</a:t>
              </a:r>
              <a:endParaRPr sz="1100" dirty="0">
                <a:solidFill>
                  <a:srgbClr val="D9D9D9"/>
                </a:solidFill>
              </a:endParaRPr>
            </a:p>
            <a:p>
              <a:pPr marL="0" lvl="0" indent="0" algn="ctr" rtl="0">
                <a:lnSpc>
                  <a:spcPct val="108000"/>
                </a:lnSpc>
                <a:spcBef>
                  <a:spcPts val="0"/>
                </a:spcBef>
                <a:spcAft>
                  <a:spcPts val="0"/>
                </a:spcAft>
                <a:buNone/>
              </a:pPr>
              <a:r>
                <a:rPr lang="en-US" sz="1100" dirty="0">
                  <a:solidFill>
                    <a:srgbClr val="D9D9D9"/>
                  </a:solidFill>
                </a:rPr>
                <a:t>jhuang16@gmu.edu</a:t>
              </a:r>
              <a:endParaRPr sz="1100" dirty="0">
                <a:solidFill>
                  <a:srgbClr val="D9D9D9"/>
                </a:solidFill>
              </a:endParaRPr>
            </a:p>
          </p:txBody>
        </p:sp>
        <p:pic>
          <p:nvPicPr>
            <p:cNvPr id="5" name="Picture 4">
              <a:extLst>
                <a:ext uri="{FF2B5EF4-FFF2-40B4-BE49-F238E27FC236}">
                  <a16:creationId xmlns:a16="http://schemas.microsoft.com/office/drawing/2014/main" id="{AC3DAFE7-E13D-4AA8-93BE-C6311C448F9C}"/>
                </a:ext>
              </a:extLst>
            </p:cNvPr>
            <p:cNvPicPr>
              <a:picLocks noChangeAspect="1"/>
            </p:cNvPicPr>
            <p:nvPr/>
          </p:nvPicPr>
          <p:blipFill>
            <a:blip r:embed="rId6"/>
            <a:stretch>
              <a:fillRect/>
            </a:stretch>
          </p:blipFill>
          <p:spPr>
            <a:xfrm>
              <a:off x="5613036" y="3206700"/>
              <a:ext cx="1256809" cy="1371600"/>
            </a:xfrm>
            <a:prstGeom prst="rect">
              <a:avLst/>
            </a:prstGeom>
          </p:spPr>
        </p:pic>
      </p:grpSp>
      <p:grpSp>
        <p:nvGrpSpPr>
          <p:cNvPr id="18" name="Group 17">
            <a:extLst>
              <a:ext uri="{FF2B5EF4-FFF2-40B4-BE49-F238E27FC236}">
                <a16:creationId xmlns:a16="http://schemas.microsoft.com/office/drawing/2014/main" id="{F7270D81-9BBE-4A84-BC48-160736D5E5A3}"/>
              </a:ext>
            </a:extLst>
          </p:cNvPr>
          <p:cNvGrpSpPr/>
          <p:nvPr/>
        </p:nvGrpSpPr>
        <p:grpSpPr>
          <a:xfrm>
            <a:off x="3800277" y="1816618"/>
            <a:ext cx="1444800" cy="2429169"/>
            <a:chOff x="3728246" y="2149131"/>
            <a:chExt cx="1444800" cy="2429169"/>
          </a:xfrm>
        </p:grpSpPr>
        <p:sp>
          <p:nvSpPr>
            <p:cNvPr id="178" name="Google Shape;178;p26"/>
            <p:cNvSpPr txBox="1"/>
            <p:nvPr/>
          </p:nvSpPr>
          <p:spPr>
            <a:xfrm>
              <a:off x="3728246" y="2149131"/>
              <a:ext cx="1444800" cy="936777"/>
            </a:xfrm>
            <a:prstGeom prst="rect">
              <a:avLst/>
            </a:prstGeom>
            <a:solidFill>
              <a:srgbClr val="3C78D8"/>
            </a:solidFill>
            <a:ln w="19050" cap="flat" cmpd="sng">
              <a:solidFill>
                <a:schemeClr val="dk2"/>
              </a:solidFill>
              <a:prstDash val="solid"/>
              <a:round/>
              <a:headEnd type="none" w="sm" len="sm"/>
              <a:tailEnd type="none" w="sm" len="sm"/>
            </a:ln>
            <a:effectLst>
              <a:outerShdw blurRad="357188" dist="47625" dir="5400000" algn="bl" rotWithShape="0">
                <a:srgbClr val="1C4587">
                  <a:alpha val="50000"/>
                </a:srgbClr>
              </a:outerShdw>
            </a:effectLst>
          </p:spPr>
          <p:txBody>
            <a:bodyPr spcFirstLastPara="1" wrap="square" lIns="91425" tIns="91425" rIns="91425" bIns="91425" anchor="ctr" anchorCtr="0">
              <a:noAutofit/>
            </a:bodyPr>
            <a:lstStyle/>
            <a:p>
              <a:pPr marL="0" lvl="0" indent="0" algn="ctr" rtl="0">
                <a:lnSpc>
                  <a:spcPct val="108000"/>
                </a:lnSpc>
                <a:spcBef>
                  <a:spcPts val="0"/>
                </a:spcBef>
                <a:spcAft>
                  <a:spcPts val="0"/>
                </a:spcAft>
                <a:buNone/>
              </a:pPr>
              <a:r>
                <a:rPr lang="en-US" sz="1100" b="1" dirty="0">
                  <a:solidFill>
                    <a:srgbClr val="D9D9D9"/>
                  </a:solidFill>
                </a:rPr>
                <a:t>Paul </a:t>
              </a:r>
              <a:r>
                <a:rPr lang="en-US" sz="1100" b="1" dirty="0" err="1">
                  <a:solidFill>
                    <a:srgbClr val="D9D9D9"/>
                  </a:solidFill>
                </a:rPr>
                <a:t>Brinegar</a:t>
              </a:r>
              <a:r>
                <a:rPr lang="en-US" sz="1100" dirty="0">
                  <a:solidFill>
                    <a:srgbClr val="D9D9D9"/>
                  </a:solidFill>
                </a:rPr>
                <a:t> </a:t>
              </a:r>
              <a:endParaRPr sz="1100" dirty="0">
                <a:solidFill>
                  <a:srgbClr val="D9D9D9"/>
                </a:solidFill>
              </a:endParaRPr>
            </a:p>
            <a:p>
              <a:pPr marL="0" lvl="0" indent="0" algn="ctr" rtl="0">
                <a:spcBef>
                  <a:spcPts val="0"/>
                </a:spcBef>
                <a:spcAft>
                  <a:spcPts val="0"/>
                </a:spcAft>
                <a:buClr>
                  <a:schemeClr val="dk1"/>
                </a:buClr>
                <a:buSzPts val="1100"/>
                <a:buFont typeface="Arial"/>
                <a:buNone/>
              </a:pPr>
              <a:r>
                <a:rPr lang="en-US" sz="1100" dirty="0">
                  <a:solidFill>
                    <a:srgbClr val="D9D9D9"/>
                  </a:solidFill>
                </a:rPr>
                <a:t>pbrinega@gmu.edu</a:t>
              </a:r>
              <a:endParaRPr sz="1100" dirty="0">
                <a:solidFill>
                  <a:srgbClr val="D9D9D9"/>
                </a:solidFill>
              </a:endParaRPr>
            </a:p>
          </p:txBody>
        </p:sp>
        <p:pic>
          <p:nvPicPr>
            <p:cNvPr id="11" name="Picture 10">
              <a:extLst>
                <a:ext uri="{FF2B5EF4-FFF2-40B4-BE49-F238E27FC236}">
                  <a16:creationId xmlns:a16="http://schemas.microsoft.com/office/drawing/2014/main" id="{98F05BBA-C1C1-4629-A48D-4CECABE1BC84}"/>
                </a:ext>
              </a:extLst>
            </p:cNvPr>
            <p:cNvPicPr>
              <a:picLocks noChangeAspect="1"/>
            </p:cNvPicPr>
            <p:nvPr/>
          </p:nvPicPr>
          <p:blipFill>
            <a:blip r:embed="rId7"/>
            <a:stretch>
              <a:fillRect/>
            </a:stretch>
          </p:blipFill>
          <p:spPr>
            <a:xfrm>
              <a:off x="3831890" y="3206700"/>
              <a:ext cx="1237512" cy="1371600"/>
            </a:xfrm>
            <a:prstGeom prst="rect">
              <a:avLst/>
            </a:prstGeom>
          </p:spPr>
        </p:pic>
      </p:grpSp>
      <p:grpSp>
        <p:nvGrpSpPr>
          <p:cNvPr id="17" name="Group 16">
            <a:extLst>
              <a:ext uri="{FF2B5EF4-FFF2-40B4-BE49-F238E27FC236}">
                <a16:creationId xmlns:a16="http://schemas.microsoft.com/office/drawing/2014/main" id="{90952404-F552-4AAA-9EA4-A18B95C9A547}"/>
              </a:ext>
            </a:extLst>
          </p:cNvPr>
          <p:cNvGrpSpPr/>
          <p:nvPr/>
        </p:nvGrpSpPr>
        <p:grpSpPr>
          <a:xfrm>
            <a:off x="2078064" y="1816618"/>
            <a:ext cx="1469100" cy="2429169"/>
            <a:chOff x="2078065" y="2149131"/>
            <a:chExt cx="1469100" cy="2429169"/>
          </a:xfrm>
        </p:grpSpPr>
        <p:sp>
          <p:nvSpPr>
            <p:cNvPr id="181" name="Google Shape;181;p26"/>
            <p:cNvSpPr txBox="1"/>
            <p:nvPr/>
          </p:nvSpPr>
          <p:spPr>
            <a:xfrm>
              <a:off x="2078065" y="2149131"/>
              <a:ext cx="1469100" cy="936777"/>
            </a:xfrm>
            <a:prstGeom prst="rect">
              <a:avLst/>
            </a:prstGeom>
            <a:solidFill>
              <a:srgbClr val="A4C2F4"/>
            </a:solidFill>
            <a:ln w="19050" cap="flat" cmpd="sng">
              <a:solidFill>
                <a:schemeClr val="dk2"/>
              </a:solidFill>
              <a:prstDash val="solid"/>
              <a:round/>
              <a:headEnd type="none" w="sm" len="sm"/>
              <a:tailEnd type="none" w="sm" len="sm"/>
            </a:ln>
            <a:effectLst>
              <a:outerShdw blurRad="342900" dist="47625" dir="5400000" algn="bl" rotWithShape="0">
                <a:srgbClr val="1C4587">
                  <a:alpha val="50000"/>
                </a:srgbClr>
              </a:outerShdw>
            </a:effectLst>
          </p:spPr>
          <p:txBody>
            <a:bodyPr spcFirstLastPara="1" wrap="square" lIns="91425" tIns="91425" rIns="91425" bIns="91425" anchor="ctr" anchorCtr="0">
              <a:noAutofit/>
            </a:bodyPr>
            <a:lstStyle/>
            <a:p>
              <a:pPr marL="0" lvl="0" indent="0" algn="ctr" rtl="0">
                <a:lnSpc>
                  <a:spcPct val="108000"/>
                </a:lnSpc>
                <a:spcBef>
                  <a:spcPts val="0"/>
                </a:spcBef>
                <a:spcAft>
                  <a:spcPts val="0"/>
                </a:spcAft>
                <a:buNone/>
              </a:pPr>
              <a:r>
                <a:rPr lang="en-US" sz="1100" b="1" dirty="0">
                  <a:solidFill>
                    <a:srgbClr val="434343"/>
                  </a:solidFill>
                </a:rPr>
                <a:t>Jake Whalen</a:t>
              </a:r>
              <a:endParaRPr sz="1100" dirty="0">
                <a:solidFill>
                  <a:srgbClr val="434343"/>
                </a:solidFill>
              </a:endParaRPr>
            </a:p>
            <a:p>
              <a:pPr marL="0" lvl="0" indent="0" algn="ctr" rtl="0">
                <a:lnSpc>
                  <a:spcPct val="108000"/>
                </a:lnSpc>
                <a:spcBef>
                  <a:spcPts val="0"/>
                </a:spcBef>
                <a:spcAft>
                  <a:spcPts val="0"/>
                </a:spcAft>
                <a:buNone/>
              </a:pPr>
              <a:r>
                <a:rPr lang="en-US" sz="1100" dirty="0">
                  <a:solidFill>
                    <a:srgbClr val="434343"/>
                  </a:solidFill>
                </a:rPr>
                <a:t>twhalen3@gmu.edu</a:t>
              </a:r>
              <a:endParaRPr sz="1100" dirty="0">
                <a:solidFill>
                  <a:srgbClr val="434343"/>
                </a:solidFill>
              </a:endParaRPr>
            </a:p>
          </p:txBody>
        </p:sp>
        <p:pic>
          <p:nvPicPr>
            <p:cNvPr id="13" name="Picture 12">
              <a:extLst>
                <a:ext uri="{FF2B5EF4-FFF2-40B4-BE49-F238E27FC236}">
                  <a16:creationId xmlns:a16="http://schemas.microsoft.com/office/drawing/2014/main" id="{F5108652-14CE-4C91-8F0D-BC7B6630691A}"/>
                </a:ext>
              </a:extLst>
            </p:cNvPr>
            <p:cNvPicPr>
              <a:picLocks noChangeAspect="1"/>
            </p:cNvPicPr>
            <p:nvPr/>
          </p:nvPicPr>
          <p:blipFill>
            <a:blip r:embed="rId8"/>
            <a:stretch>
              <a:fillRect/>
            </a:stretch>
          </p:blipFill>
          <p:spPr>
            <a:xfrm>
              <a:off x="2300736" y="3206700"/>
              <a:ext cx="1023759" cy="1371600"/>
            </a:xfrm>
            <a:prstGeom prst="rect">
              <a:avLst/>
            </a:prstGeom>
          </p:spPr>
        </p:pic>
      </p:grpSp>
      <p:grpSp>
        <p:nvGrpSpPr>
          <p:cNvPr id="16" name="Group 15">
            <a:extLst>
              <a:ext uri="{FF2B5EF4-FFF2-40B4-BE49-F238E27FC236}">
                <a16:creationId xmlns:a16="http://schemas.microsoft.com/office/drawing/2014/main" id="{5153C627-7D8E-4987-87C3-E1AE01D5CE3B}"/>
              </a:ext>
            </a:extLst>
          </p:cNvPr>
          <p:cNvGrpSpPr/>
          <p:nvPr/>
        </p:nvGrpSpPr>
        <p:grpSpPr>
          <a:xfrm>
            <a:off x="380152" y="1816618"/>
            <a:ext cx="1444800" cy="2429169"/>
            <a:chOff x="380152" y="2149131"/>
            <a:chExt cx="1444800" cy="2429169"/>
          </a:xfrm>
        </p:grpSpPr>
        <p:sp>
          <p:nvSpPr>
            <p:cNvPr id="174" name="Google Shape;174;p26"/>
            <p:cNvSpPr txBox="1"/>
            <p:nvPr/>
          </p:nvSpPr>
          <p:spPr>
            <a:xfrm>
              <a:off x="380152" y="2149131"/>
              <a:ext cx="1444800" cy="936777"/>
            </a:xfrm>
            <a:prstGeom prst="rect">
              <a:avLst/>
            </a:prstGeom>
            <a:solidFill>
              <a:srgbClr val="C9DAF8"/>
            </a:solidFill>
            <a:ln w="19050" cap="flat" cmpd="sng">
              <a:solidFill>
                <a:schemeClr val="dk2"/>
              </a:solidFill>
              <a:prstDash val="solid"/>
              <a:round/>
              <a:headEnd type="none" w="sm" len="sm"/>
              <a:tailEnd type="none" w="sm" len="sm"/>
            </a:ln>
            <a:effectLst>
              <a:outerShdw blurRad="357188" dist="47625" dir="5400000" algn="bl" rotWithShape="0">
                <a:srgbClr val="1C4587">
                  <a:alpha val="87000"/>
                </a:srgbClr>
              </a:outerShdw>
            </a:effectLst>
          </p:spPr>
          <p:txBody>
            <a:bodyPr spcFirstLastPara="1" wrap="square" lIns="91425" tIns="91425" rIns="91425" bIns="91425" anchor="ctr" anchorCtr="0">
              <a:noAutofit/>
            </a:bodyPr>
            <a:lstStyle/>
            <a:p>
              <a:pPr marL="0" lvl="0" indent="0" algn="ctr" rtl="0">
                <a:lnSpc>
                  <a:spcPct val="108000"/>
                </a:lnSpc>
                <a:spcBef>
                  <a:spcPts val="0"/>
                </a:spcBef>
                <a:spcAft>
                  <a:spcPts val="0"/>
                </a:spcAft>
                <a:buNone/>
              </a:pPr>
              <a:r>
                <a:rPr lang="en-US" sz="1100" b="1" dirty="0">
                  <a:solidFill>
                    <a:srgbClr val="434343"/>
                  </a:solidFill>
                </a:rPr>
                <a:t>David Wilbur</a:t>
              </a:r>
              <a:endParaRPr sz="1100" dirty="0">
                <a:solidFill>
                  <a:srgbClr val="434343"/>
                </a:solidFill>
              </a:endParaRPr>
            </a:p>
            <a:p>
              <a:pPr marL="0" lvl="0" indent="0" algn="ctr" rtl="0">
                <a:lnSpc>
                  <a:spcPct val="108000"/>
                </a:lnSpc>
                <a:spcBef>
                  <a:spcPts val="0"/>
                </a:spcBef>
                <a:spcAft>
                  <a:spcPts val="0"/>
                </a:spcAft>
                <a:buNone/>
              </a:pPr>
              <a:r>
                <a:rPr lang="en-US" sz="1100" dirty="0">
                  <a:solidFill>
                    <a:srgbClr val="434343"/>
                  </a:solidFill>
                </a:rPr>
                <a:t>dwilbur@gmu.edu</a:t>
              </a:r>
              <a:endParaRPr sz="1100" dirty="0">
                <a:solidFill>
                  <a:srgbClr val="434343"/>
                </a:solidFill>
              </a:endParaRPr>
            </a:p>
          </p:txBody>
        </p:sp>
        <p:pic>
          <p:nvPicPr>
            <p:cNvPr id="15" name="Picture 14">
              <a:extLst>
                <a:ext uri="{FF2B5EF4-FFF2-40B4-BE49-F238E27FC236}">
                  <a16:creationId xmlns:a16="http://schemas.microsoft.com/office/drawing/2014/main" id="{A9DAD70F-D84C-4BC1-AFFF-F0385C1D448B}"/>
                </a:ext>
              </a:extLst>
            </p:cNvPr>
            <p:cNvPicPr>
              <a:picLocks noChangeAspect="1"/>
            </p:cNvPicPr>
            <p:nvPr/>
          </p:nvPicPr>
          <p:blipFill>
            <a:blip r:embed="rId9"/>
            <a:stretch>
              <a:fillRect/>
            </a:stretch>
          </p:blipFill>
          <p:spPr>
            <a:xfrm>
              <a:off x="521247" y="3206700"/>
              <a:ext cx="1162611" cy="1371600"/>
            </a:xfrm>
            <a:prstGeom prst="rect">
              <a:avLst/>
            </a:prstGeom>
          </p:spPr>
        </p:pic>
      </p:grpSp>
      <p:sp>
        <p:nvSpPr>
          <p:cNvPr id="34" name="Google Shape;190;p27">
            <a:extLst>
              <a:ext uri="{FF2B5EF4-FFF2-40B4-BE49-F238E27FC236}">
                <a16:creationId xmlns:a16="http://schemas.microsoft.com/office/drawing/2014/main" id="{535FAC9D-7D16-4435-962A-4330B47FD1AF}"/>
              </a:ext>
            </a:extLst>
          </p:cNvPr>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dirty="0" err="1">
                <a:solidFill>
                  <a:srgbClr val="999999"/>
                </a:solidFill>
              </a:rPr>
              <a:t>Brinegar</a:t>
            </a:r>
            <a:r>
              <a:rPr lang="en-US" sz="1000" i="1" dirty="0">
                <a:solidFill>
                  <a:srgbClr val="999999"/>
                </a:solidFill>
              </a:rPr>
              <a:t>, Huang, Whalen, Wilbur, Zimmermann</a:t>
            </a:r>
            <a:endParaRPr sz="1000" i="1" dirty="0">
              <a:solidFill>
                <a:srgbClr val="99999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4"/>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20</a:t>
            </a:fld>
            <a:endParaRPr/>
          </a:p>
        </p:txBody>
      </p:sp>
      <p:pic>
        <p:nvPicPr>
          <p:cNvPr id="543" name="Google Shape;543;p44"/>
          <p:cNvPicPr preferRelativeResize="0"/>
          <p:nvPr/>
        </p:nvPicPr>
        <p:blipFill>
          <a:blip r:embed="rId3">
            <a:alphaModFix/>
          </a:blip>
          <a:stretch>
            <a:fillRect/>
          </a:stretch>
        </p:blipFill>
        <p:spPr>
          <a:xfrm>
            <a:off x="1372925" y="1729100"/>
            <a:ext cx="2947176" cy="1506827"/>
          </a:xfrm>
          <a:prstGeom prst="rect">
            <a:avLst/>
          </a:prstGeom>
          <a:noFill/>
          <a:ln>
            <a:noFill/>
          </a:ln>
        </p:spPr>
      </p:pic>
      <p:pic>
        <p:nvPicPr>
          <p:cNvPr id="544" name="Google Shape;544;p44"/>
          <p:cNvPicPr preferRelativeResize="0"/>
          <p:nvPr/>
        </p:nvPicPr>
        <p:blipFill>
          <a:blip r:embed="rId4">
            <a:alphaModFix/>
          </a:blip>
          <a:stretch>
            <a:fillRect/>
          </a:stretch>
        </p:blipFill>
        <p:spPr>
          <a:xfrm>
            <a:off x="1331000" y="3274600"/>
            <a:ext cx="2989101" cy="1575226"/>
          </a:xfrm>
          <a:prstGeom prst="rect">
            <a:avLst/>
          </a:prstGeom>
          <a:noFill/>
          <a:ln>
            <a:noFill/>
          </a:ln>
        </p:spPr>
      </p:pic>
      <p:sp>
        <p:nvSpPr>
          <p:cNvPr id="545" name="Google Shape;545;p44"/>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546" name="Google Shape;546;p44"/>
          <p:cNvSpPr/>
          <p:nvPr/>
        </p:nvSpPr>
        <p:spPr>
          <a:xfrm>
            <a:off x="1454800" y="810624"/>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829068" y="1078824"/>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548" name="Google Shape;548;p44"/>
          <p:cNvSpPr/>
          <p:nvPr/>
        </p:nvSpPr>
        <p:spPr>
          <a:xfrm flipH="1">
            <a:off x="829581" y="881440"/>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txBox="1"/>
          <p:nvPr/>
        </p:nvSpPr>
        <p:spPr>
          <a:xfrm>
            <a:off x="3070458" y="887075"/>
            <a:ext cx="2286000" cy="740400"/>
          </a:xfrm>
          <a:prstGeom prst="rect">
            <a:avLst/>
          </a:prstGeom>
          <a:noFill/>
          <a:ln>
            <a:noFill/>
          </a:ln>
        </p:spPr>
        <p:txBody>
          <a:bodyPr spcFirstLastPara="1" wrap="square" lIns="91425" tIns="0" rIns="91425" bIns="0" anchor="t" anchorCtr="0">
            <a:noAutofit/>
          </a:bodyPr>
          <a:lstStyle/>
          <a:p>
            <a:pPr marL="171450" marR="0" lvl="0" indent="-215900" algn="l" rtl="0">
              <a:lnSpc>
                <a:spcPct val="100000"/>
              </a:lnSpc>
              <a:spcBef>
                <a:spcPts val="0"/>
              </a:spcBef>
              <a:spcAft>
                <a:spcPts val="0"/>
              </a:spcAft>
              <a:buClr>
                <a:srgbClr val="999999"/>
              </a:buClr>
              <a:buSzPts val="1600"/>
              <a:buChar char="●"/>
            </a:pPr>
            <a:r>
              <a:rPr lang="en-US" sz="1600">
                <a:solidFill>
                  <a:srgbClr val="999999"/>
                </a:solidFill>
              </a:rPr>
              <a:t>Neural Network</a:t>
            </a:r>
            <a:endParaRPr sz="1600">
              <a:solidFill>
                <a:srgbClr val="999999"/>
              </a:solidFill>
            </a:endParaRPr>
          </a:p>
          <a:p>
            <a:pPr marL="171450" marR="0" lvl="0" indent="-215900" algn="l" rtl="0">
              <a:lnSpc>
                <a:spcPct val="100000"/>
              </a:lnSpc>
              <a:spcBef>
                <a:spcPts val="0"/>
              </a:spcBef>
              <a:spcAft>
                <a:spcPts val="0"/>
              </a:spcAft>
              <a:buClr>
                <a:srgbClr val="999999"/>
              </a:buClr>
              <a:buSzPts val="1600"/>
              <a:buChar char="●"/>
            </a:pPr>
            <a:r>
              <a:rPr lang="en-US" sz="1600">
                <a:solidFill>
                  <a:srgbClr val="999999"/>
                </a:solidFill>
              </a:rPr>
              <a:t>Processing Environ</a:t>
            </a:r>
            <a:endParaRPr sz="1600">
              <a:solidFill>
                <a:srgbClr val="999999"/>
              </a:solidFill>
            </a:endParaRPr>
          </a:p>
          <a:p>
            <a:pPr marL="171450" marR="0" lvl="0" indent="-215900" algn="l" rtl="0">
              <a:lnSpc>
                <a:spcPct val="100000"/>
              </a:lnSpc>
              <a:spcBef>
                <a:spcPts val="0"/>
              </a:spcBef>
              <a:spcAft>
                <a:spcPts val="0"/>
              </a:spcAft>
              <a:buSzPts val="1600"/>
              <a:buChar char="●"/>
            </a:pPr>
            <a:r>
              <a:rPr lang="en-US" sz="1600"/>
              <a:t>Training Results</a:t>
            </a:r>
            <a:endParaRPr sz="1600"/>
          </a:p>
        </p:txBody>
      </p:sp>
      <p:sp>
        <p:nvSpPr>
          <p:cNvPr id="550" name="Google Shape;550;p44"/>
          <p:cNvSpPr txBox="1"/>
          <p:nvPr/>
        </p:nvSpPr>
        <p:spPr>
          <a:xfrm>
            <a:off x="5477632" y="887074"/>
            <a:ext cx="2286000" cy="512100"/>
          </a:xfrm>
          <a:prstGeom prst="rect">
            <a:avLst/>
          </a:prstGeom>
          <a:noFill/>
          <a:ln>
            <a:noFill/>
          </a:ln>
        </p:spPr>
        <p:txBody>
          <a:bodyPr spcFirstLastPara="1" wrap="square" lIns="91425" tIns="0" rIns="91425" bIns="0" anchor="t" anchorCtr="0">
            <a:noAutofit/>
          </a:bodyPr>
          <a:lstStyle/>
          <a:p>
            <a:pPr marL="192024" marR="0" lvl="0" indent="-238759" algn="l" rtl="0">
              <a:lnSpc>
                <a:spcPct val="100000"/>
              </a:lnSpc>
              <a:spcBef>
                <a:spcPts val="0"/>
              </a:spcBef>
              <a:spcAft>
                <a:spcPts val="0"/>
              </a:spcAft>
              <a:buClr>
                <a:srgbClr val="999999"/>
              </a:buClr>
              <a:buSzPts val="1600"/>
              <a:buChar char="●"/>
            </a:pPr>
            <a:r>
              <a:rPr lang="en-US" sz="1600">
                <a:solidFill>
                  <a:srgbClr val="999999"/>
                </a:solidFill>
              </a:rPr>
              <a:t>Test Results</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Additional Analysis</a:t>
            </a:r>
            <a:endParaRPr sz="1600">
              <a:solidFill>
                <a:srgbClr val="999999"/>
              </a:solidFill>
            </a:endParaRPr>
          </a:p>
        </p:txBody>
      </p:sp>
      <p:pic>
        <p:nvPicPr>
          <p:cNvPr id="551" name="Google Shape;551;p44"/>
          <p:cNvPicPr preferRelativeResize="0"/>
          <p:nvPr/>
        </p:nvPicPr>
        <p:blipFill>
          <a:blip r:embed="rId5">
            <a:alphaModFix amt="50000"/>
          </a:blip>
          <a:stretch>
            <a:fillRect/>
          </a:stretch>
        </p:blipFill>
        <p:spPr>
          <a:xfrm>
            <a:off x="60175" y="32223"/>
            <a:ext cx="691647" cy="494033"/>
          </a:xfrm>
          <a:prstGeom prst="rect">
            <a:avLst/>
          </a:prstGeom>
          <a:noFill/>
          <a:ln>
            <a:noFill/>
          </a:ln>
        </p:spPr>
      </p:pic>
      <p:cxnSp>
        <p:nvCxnSpPr>
          <p:cNvPr id="552" name="Google Shape;552;p44"/>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553" name="Google Shape;553;p44"/>
          <p:cNvPicPr preferRelativeResize="0"/>
          <p:nvPr/>
        </p:nvPicPr>
        <p:blipFill>
          <a:blip r:embed="rId6">
            <a:alphaModFix amt="50000"/>
          </a:blip>
          <a:stretch>
            <a:fillRect/>
          </a:stretch>
        </p:blipFill>
        <p:spPr>
          <a:xfrm flipH="1">
            <a:off x="8527045" y="26344"/>
            <a:ext cx="594360" cy="534924"/>
          </a:xfrm>
          <a:prstGeom prst="rect">
            <a:avLst/>
          </a:prstGeom>
          <a:noFill/>
          <a:ln>
            <a:noFill/>
          </a:ln>
        </p:spPr>
      </p:pic>
      <p:sp>
        <p:nvSpPr>
          <p:cNvPr id="554" name="Google Shape;554;p44"/>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555" name="Google Shape;555;p44"/>
          <p:cNvPicPr preferRelativeResize="0"/>
          <p:nvPr/>
        </p:nvPicPr>
        <p:blipFill>
          <a:blip r:embed="rId7">
            <a:alphaModFix/>
          </a:blip>
          <a:stretch>
            <a:fillRect/>
          </a:stretch>
        </p:blipFill>
        <p:spPr>
          <a:xfrm>
            <a:off x="4572000" y="1805300"/>
            <a:ext cx="3696501" cy="3016630"/>
          </a:xfrm>
          <a:prstGeom prst="rect">
            <a:avLst/>
          </a:prstGeom>
          <a:noFill/>
          <a:ln>
            <a:noFill/>
          </a:ln>
        </p:spPr>
      </p:pic>
      <p:sp>
        <p:nvSpPr>
          <p:cNvPr id="556" name="Google Shape;556;p44"/>
          <p:cNvSpPr txBox="1"/>
          <p:nvPr/>
        </p:nvSpPr>
        <p:spPr>
          <a:xfrm>
            <a:off x="5566900" y="1805306"/>
            <a:ext cx="1859100" cy="153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Century Gothic"/>
                <a:ea typeface="Century Gothic"/>
                <a:cs typeface="Century Gothic"/>
                <a:sym typeface="Century Gothic"/>
              </a:rPr>
              <a:t>Validation</a:t>
            </a:r>
            <a:endParaRPr sz="1000" b="1">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5"/>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sp>
        <p:nvSpPr>
          <p:cNvPr id="563" name="Google Shape;563;p45"/>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564" name="Google Shape;564;p45"/>
          <p:cNvSpPr/>
          <p:nvPr/>
        </p:nvSpPr>
        <p:spPr>
          <a:xfrm>
            <a:off x="1452125" y="810975"/>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831171" y="1079175"/>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566" name="Google Shape;566;p45"/>
          <p:cNvSpPr/>
          <p:nvPr/>
        </p:nvSpPr>
        <p:spPr>
          <a:xfrm flipH="1">
            <a:off x="822158" y="886367"/>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567" name="Google Shape;567;p45"/>
          <p:cNvSpPr txBox="1"/>
          <p:nvPr/>
        </p:nvSpPr>
        <p:spPr>
          <a:xfrm>
            <a:off x="3068250" y="887000"/>
            <a:ext cx="2505900" cy="512100"/>
          </a:xfrm>
          <a:prstGeom prst="rect">
            <a:avLst/>
          </a:prstGeom>
          <a:noFill/>
          <a:ln>
            <a:noFill/>
          </a:ln>
        </p:spPr>
        <p:txBody>
          <a:bodyPr spcFirstLastPara="1" wrap="square" lIns="91425" tIns="0" rIns="91425" bIns="0" anchor="t" anchorCtr="0">
            <a:noAutofit/>
          </a:bodyPr>
          <a:lstStyle/>
          <a:p>
            <a:pPr marL="171450" marR="0" lvl="0" indent="-215900" algn="l" rtl="0">
              <a:lnSpc>
                <a:spcPct val="100000"/>
              </a:lnSpc>
              <a:spcBef>
                <a:spcPts val="0"/>
              </a:spcBef>
              <a:spcAft>
                <a:spcPts val="0"/>
              </a:spcAft>
              <a:buClr>
                <a:srgbClr val="999999"/>
              </a:buClr>
              <a:buSzPts val="1600"/>
              <a:buChar char="●"/>
            </a:pPr>
            <a:r>
              <a:rPr lang="en-US" sz="1600">
                <a:solidFill>
                  <a:srgbClr val="999999"/>
                </a:solidFill>
              </a:rPr>
              <a:t>Neural Network</a:t>
            </a:r>
            <a:endParaRPr sz="1600">
              <a:solidFill>
                <a:srgbClr val="999999"/>
              </a:solidFill>
            </a:endParaRPr>
          </a:p>
          <a:p>
            <a:pPr marL="171450" marR="0" lvl="0" indent="-215900" algn="l" rtl="0">
              <a:lnSpc>
                <a:spcPct val="100000"/>
              </a:lnSpc>
              <a:spcBef>
                <a:spcPts val="0"/>
              </a:spcBef>
              <a:spcAft>
                <a:spcPts val="0"/>
              </a:spcAft>
              <a:buClr>
                <a:srgbClr val="999999"/>
              </a:buClr>
              <a:buSzPts val="1600"/>
              <a:buChar char="●"/>
            </a:pPr>
            <a:r>
              <a:rPr lang="en-US" sz="1600">
                <a:solidFill>
                  <a:srgbClr val="999999"/>
                </a:solidFill>
              </a:rPr>
              <a:t>Processing Environ</a:t>
            </a:r>
            <a:endParaRPr sz="1600">
              <a:solidFill>
                <a:srgbClr val="999999"/>
              </a:solidFill>
            </a:endParaRPr>
          </a:p>
          <a:p>
            <a:pPr marL="171450" marR="0" lvl="0" indent="-215900" algn="l" rtl="0">
              <a:lnSpc>
                <a:spcPct val="100000"/>
              </a:lnSpc>
              <a:spcBef>
                <a:spcPts val="0"/>
              </a:spcBef>
              <a:spcAft>
                <a:spcPts val="0"/>
              </a:spcAft>
              <a:buClr>
                <a:srgbClr val="999999"/>
              </a:buClr>
              <a:buSzPts val="1600"/>
              <a:buChar char="●"/>
            </a:pPr>
            <a:r>
              <a:rPr lang="en-US" sz="1600">
                <a:solidFill>
                  <a:srgbClr val="999999"/>
                </a:solidFill>
              </a:rPr>
              <a:t>Training Results</a:t>
            </a:r>
            <a:endParaRPr sz="1600">
              <a:solidFill>
                <a:srgbClr val="999999"/>
              </a:solidFill>
            </a:endParaRPr>
          </a:p>
        </p:txBody>
      </p:sp>
      <p:sp>
        <p:nvSpPr>
          <p:cNvPr id="568" name="Google Shape;568;p45"/>
          <p:cNvSpPr txBox="1"/>
          <p:nvPr/>
        </p:nvSpPr>
        <p:spPr>
          <a:xfrm>
            <a:off x="5474353" y="88700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Test Results</a:t>
            </a:r>
            <a:endParaRPr sz="1600"/>
          </a:p>
          <a:p>
            <a:pPr marL="192024" lvl="0" indent="-238759" algn="l" rtl="0">
              <a:spcBef>
                <a:spcPts val="0"/>
              </a:spcBef>
              <a:spcAft>
                <a:spcPts val="0"/>
              </a:spcAft>
              <a:buClr>
                <a:srgbClr val="999999"/>
              </a:buClr>
              <a:buSzPts val="1600"/>
              <a:buChar char="●"/>
            </a:pPr>
            <a:r>
              <a:rPr lang="en-US" sz="1600">
                <a:solidFill>
                  <a:srgbClr val="999999"/>
                </a:solidFill>
              </a:rPr>
              <a:t>Additional Analysis</a:t>
            </a:r>
            <a:endParaRPr sz="1600">
              <a:solidFill>
                <a:srgbClr val="999999"/>
              </a:solidFill>
            </a:endParaRPr>
          </a:p>
        </p:txBody>
      </p:sp>
      <p:pic>
        <p:nvPicPr>
          <p:cNvPr id="569" name="Google Shape;569;p45"/>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570" name="Google Shape;570;p45"/>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571" name="Google Shape;571;p45"/>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572" name="Google Shape;572;p45"/>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573" name="Google Shape;573;p45"/>
          <p:cNvPicPr preferRelativeResize="0"/>
          <p:nvPr/>
        </p:nvPicPr>
        <p:blipFill>
          <a:blip r:embed="rId5">
            <a:alphaModFix/>
          </a:blip>
          <a:stretch>
            <a:fillRect/>
          </a:stretch>
        </p:blipFill>
        <p:spPr>
          <a:xfrm>
            <a:off x="2828876" y="1774275"/>
            <a:ext cx="3692350" cy="3029451"/>
          </a:xfrm>
          <a:prstGeom prst="rect">
            <a:avLst/>
          </a:prstGeom>
          <a:noFill/>
          <a:ln>
            <a:noFill/>
          </a:ln>
        </p:spPr>
      </p:pic>
      <p:sp>
        <p:nvSpPr>
          <p:cNvPr id="574" name="Google Shape;574;p45"/>
          <p:cNvSpPr txBox="1"/>
          <p:nvPr/>
        </p:nvSpPr>
        <p:spPr>
          <a:xfrm>
            <a:off x="3874025" y="1777331"/>
            <a:ext cx="1859100" cy="153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Century Gothic"/>
                <a:ea typeface="Century Gothic"/>
                <a:cs typeface="Century Gothic"/>
                <a:sym typeface="Century Gothic"/>
              </a:rPr>
              <a:t>Test</a:t>
            </a:r>
            <a:endParaRPr sz="1000" b="1">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6"/>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22</a:t>
            </a:fld>
            <a:endParaRPr/>
          </a:p>
        </p:txBody>
      </p:sp>
      <p:sp>
        <p:nvSpPr>
          <p:cNvPr id="581" name="Google Shape;581;p46"/>
          <p:cNvSpPr txBox="1"/>
          <p:nvPr/>
        </p:nvSpPr>
        <p:spPr>
          <a:xfrm>
            <a:off x="0" y="4738200"/>
            <a:ext cx="91344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B7B7B7"/>
                </a:solidFill>
              </a:rPr>
              <a:t>Brinegar, Huang, Whalen, Wilbur, Zimmermann</a:t>
            </a:r>
            <a:endParaRPr sz="1000" i="1">
              <a:solidFill>
                <a:srgbClr val="B7B7B7"/>
              </a:solidFill>
            </a:endParaRPr>
          </a:p>
        </p:txBody>
      </p:sp>
      <p:pic>
        <p:nvPicPr>
          <p:cNvPr id="582" name="Google Shape;582;p46"/>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583" name="Google Shape;583;p46"/>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584" name="Google Shape;584;p46"/>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pic>
        <p:nvPicPr>
          <p:cNvPr id="585" name="Google Shape;585;p46"/>
          <p:cNvPicPr preferRelativeResize="0"/>
          <p:nvPr/>
        </p:nvPicPr>
        <p:blipFill>
          <a:blip r:embed="rId5">
            <a:alphaModFix/>
          </a:blip>
          <a:stretch>
            <a:fillRect/>
          </a:stretch>
        </p:blipFill>
        <p:spPr>
          <a:xfrm>
            <a:off x="1223850" y="935889"/>
            <a:ext cx="6696299" cy="3695963"/>
          </a:xfrm>
          <a:prstGeom prst="rect">
            <a:avLst/>
          </a:prstGeom>
          <a:noFill/>
          <a:ln w="28575" cap="flat" cmpd="sng">
            <a:solidFill>
              <a:schemeClr val="dk2"/>
            </a:solidFill>
            <a:prstDash val="solid"/>
            <a:round/>
            <a:headEnd type="none" w="sm" len="sm"/>
            <a:tailEnd type="none" w="sm" len="sm"/>
          </a:ln>
        </p:spPr>
      </p:pic>
      <p:sp>
        <p:nvSpPr>
          <p:cNvPr id="586" name="Google Shape;586;p46"/>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7"/>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23</a:t>
            </a:fld>
            <a:endParaRPr/>
          </a:p>
        </p:txBody>
      </p:sp>
      <p:sp>
        <p:nvSpPr>
          <p:cNvPr id="593" name="Google Shape;593;p47"/>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594" name="Google Shape;594;p47"/>
          <p:cNvSpPr/>
          <p:nvPr/>
        </p:nvSpPr>
        <p:spPr>
          <a:xfrm>
            <a:off x="1452125" y="810975"/>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7"/>
          <p:cNvSpPr/>
          <p:nvPr/>
        </p:nvSpPr>
        <p:spPr>
          <a:xfrm>
            <a:off x="831171" y="1079175"/>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596" name="Google Shape;596;p47"/>
          <p:cNvSpPr/>
          <p:nvPr/>
        </p:nvSpPr>
        <p:spPr>
          <a:xfrm flipH="1">
            <a:off x="822158" y="889169"/>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597" name="Google Shape;597;p47"/>
          <p:cNvSpPr txBox="1"/>
          <p:nvPr/>
        </p:nvSpPr>
        <p:spPr>
          <a:xfrm>
            <a:off x="2992050" y="887000"/>
            <a:ext cx="2505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Neural Network</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Processing Environ</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Training Results</a:t>
            </a:r>
            <a:endParaRPr sz="1600">
              <a:solidFill>
                <a:srgbClr val="999999"/>
              </a:solidFill>
            </a:endParaRPr>
          </a:p>
        </p:txBody>
      </p:sp>
      <p:sp>
        <p:nvSpPr>
          <p:cNvPr id="598" name="Google Shape;598;p47"/>
          <p:cNvSpPr txBox="1"/>
          <p:nvPr/>
        </p:nvSpPr>
        <p:spPr>
          <a:xfrm>
            <a:off x="5474353" y="88700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Test Results</a:t>
            </a:r>
            <a:endParaRPr sz="1600">
              <a:solidFill>
                <a:srgbClr val="999999"/>
              </a:solidFill>
            </a:endParaRPr>
          </a:p>
          <a:p>
            <a:pPr marL="192024" lvl="0" indent="-238759" algn="l" rtl="0">
              <a:spcBef>
                <a:spcPts val="0"/>
              </a:spcBef>
              <a:spcAft>
                <a:spcPts val="0"/>
              </a:spcAft>
              <a:buSzPts val="1600"/>
              <a:buChar char="●"/>
            </a:pPr>
            <a:r>
              <a:rPr lang="en-US" sz="1600"/>
              <a:t>Additional Analysis</a:t>
            </a:r>
            <a:endParaRPr sz="1600"/>
          </a:p>
        </p:txBody>
      </p:sp>
      <p:pic>
        <p:nvPicPr>
          <p:cNvPr id="599" name="Google Shape;599;p47"/>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600" name="Google Shape;600;p47"/>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601" name="Google Shape;601;p47"/>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602" name="Google Shape;602;p47"/>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603" name="Google Shape;603;p47"/>
          <p:cNvSpPr txBox="1"/>
          <p:nvPr/>
        </p:nvSpPr>
        <p:spPr>
          <a:xfrm>
            <a:off x="745750" y="1835638"/>
            <a:ext cx="7677300" cy="237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Suspected model was overfitting though we believed that overfitting would have shown up in our cross-validation results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US"/>
              <a:t>Suspicion of the dataset, model is picking up on latent publisher style or structure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US"/>
              <a:t>Shuffled the training and test data together, performed a new 80/20 train/test split and obtained mid-70% on this new test set. Which indicates that there given that the publishers are mutually exclusive between the datasets there is something in the data that is highly correlated to the publisher that our model is picking up 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8"/>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24</a:t>
            </a:fld>
            <a:endParaRPr/>
          </a:p>
        </p:txBody>
      </p:sp>
      <p:sp>
        <p:nvSpPr>
          <p:cNvPr id="610" name="Google Shape;610;p48"/>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611" name="Google Shape;611;p48"/>
          <p:cNvSpPr/>
          <p:nvPr/>
        </p:nvSpPr>
        <p:spPr>
          <a:xfrm>
            <a:off x="1452125" y="810975"/>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831171" y="1079175"/>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613" name="Google Shape;613;p48"/>
          <p:cNvSpPr/>
          <p:nvPr/>
        </p:nvSpPr>
        <p:spPr>
          <a:xfrm flipH="1">
            <a:off x="822158" y="891970"/>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614" name="Google Shape;614;p48"/>
          <p:cNvSpPr txBox="1"/>
          <p:nvPr/>
        </p:nvSpPr>
        <p:spPr>
          <a:xfrm>
            <a:off x="2992050" y="887000"/>
            <a:ext cx="2505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Neural Network</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Processing Environ</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Training Results</a:t>
            </a:r>
            <a:endParaRPr sz="1600">
              <a:solidFill>
                <a:srgbClr val="999999"/>
              </a:solidFill>
            </a:endParaRPr>
          </a:p>
        </p:txBody>
      </p:sp>
      <p:sp>
        <p:nvSpPr>
          <p:cNvPr id="615" name="Google Shape;615;p48"/>
          <p:cNvSpPr txBox="1"/>
          <p:nvPr/>
        </p:nvSpPr>
        <p:spPr>
          <a:xfrm>
            <a:off x="5474353" y="88700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Test Results</a:t>
            </a:r>
            <a:endParaRPr sz="1600">
              <a:solidFill>
                <a:srgbClr val="999999"/>
              </a:solidFill>
            </a:endParaRPr>
          </a:p>
          <a:p>
            <a:pPr marL="192024" lvl="0" indent="-238759" algn="l" rtl="0">
              <a:spcBef>
                <a:spcPts val="0"/>
              </a:spcBef>
              <a:spcAft>
                <a:spcPts val="0"/>
              </a:spcAft>
              <a:buSzPts val="1600"/>
              <a:buChar char="●"/>
            </a:pPr>
            <a:r>
              <a:rPr lang="en-US" sz="1600"/>
              <a:t>Additional Analysis</a:t>
            </a:r>
            <a:endParaRPr sz="1600"/>
          </a:p>
        </p:txBody>
      </p:sp>
      <p:pic>
        <p:nvPicPr>
          <p:cNvPr id="616" name="Google Shape;616;p48"/>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617" name="Google Shape;617;p48"/>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618" name="Google Shape;618;p48"/>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619" name="Google Shape;619;p48"/>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620" name="Google Shape;620;p48"/>
          <p:cNvSpPr txBox="1"/>
          <p:nvPr/>
        </p:nvSpPr>
        <p:spPr>
          <a:xfrm>
            <a:off x="745750" y="1683253"/>
            <a:ext cx="7677300" cy="2989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Attempts to make the model more general and break correlation with publisher</a:t>
            </a:r>
            <a:endParaRPr/>
          </a:p>
          <a:p>
            <a:pPr marL="914400" lvl="1" indent="-317500" algn="l" rtl="0">
              <a:spcBef>
                <a:spcPts val="0"/>
              </a:spcBef>
              <a:spcAft>
                <a:spcPts val="0"/>
              </a:spcAft>
              <a:buSzPts val="1400"/>
              <a:buChar char="○"/>
            </a:pPr>
            <a:r>
              <a:rPr lang="en-US"/>
              <a:t>Feature Engineering</a:t>
            </a:r>
            <a:endParaRPr/>
          </a:p>
          <a:p>
            <a:pPr marL="1371600" lvl="2" indent="-304800" algn="l" rtl="0">
              <a:spcBef>
                <a:spcPts val="0"/>
              </a:spcBef>
              <a:spcAft>
                <a:spcPts val="0"/>
              </a:spcAft>
              <a:buSzPts val="1200"/>
              <a:buChar char="■"/>
            </a:pPr>
            <a:r>
              <a:rPr lang="en-US" sz="1200"/>
              <a:t>Removed words frequently used by specific publishers</a:t>
            </a:r>
            <a:endParaRPr sz="1200"/>
          </a:p>
          <a:p>
            <a:pPr marL="1371600" lvl="2" indent="-304800" algn="l" rtl="0">
              <a:spcBef>
                <a:spcPts val="0"/>
              </a:spcBef>
              <a:spcAft>
                <a:spcPts val="0"/>
              </a:spcAft>
              <a:buSzPts val="1200"/>
              <a:buChar char="■"/>
            </a:pPr>
            <a:r>
              <a:rPr lang="en-US" sz="1200"/>
              <a:t>Removed words that were highly correlated with specific leanings</a:t>
            </a:r>
            <a:endParaRPr sz="1200"/>
          </a:p>
          <a:p>
            <a:pPr marL="1371600" lvl="2" indent="-304800" algn="l" rtl="0">
              <a:spcBef>
                <a:spcPts val="0"/>
              </a:spcBef>
              <a:spcAft>
                <a:spcPts val="0"/>
              </a:spcAft>
              <a:buSzPts val="1200"/>
              <a:buChar char="■"/>
            </a:pPr>
            <a:r>
              <a:rPr lang="en-US" sz="1200"/>
              <a:t>Removed effects of ‘by-lines’ and ‘credit-lines’</a:t>
            </a:r>
            <a:endParaRPr sz="1200"/>
          </a:p>
          <a:p>
            <a:pPr marL="1371600" lvl="2" indent="-304800" algn="l" rtl="0">
              <a:spcBef>
                <a:spcPts val="0"/>
              </a:spcBef>
              <a:spcAft>
                <a:spcPts val="0"/>
              </a:spcAft>
              <a:buSzPts val="1200"/>
              <a:buChar char="■"/>
            </a:pPr>
            <a:r>
              <a:rPr lang="en-US" sz="1200"/>
              <a:t>Removed first and last M-words</a:t>
            </a:r>
            <a:endParaRPr sz="1200"/>
          </a:p>
          <a:p>
            <a:pPr marL="1371600" lvl="2" indent="-304800" algn="l" rtl="0">
              <a:spcBef>
                <a:spcPts val="0"/>
              </a:spcBef>
              <a:spcAft>
                <a:spcPts val="0"/>
              </a:spcAft>
              <a:buSzPts val="1200"/>
              <a:buChar char="■"/>
            </a:pPr>
            <a:r>
              <a:rPr lang="en-US" sz="1200"/>
              <a:t>Removed publishers with highly unique vocabularies</a:t>
            </a:r>
            <a:endParaRPr sz="1200"/>
          </a:p>
          <a:p>
            <a:pPr marL="1371600" lvl="2" indent="-304800" algn="l" rtl="0">
              <a:spcBef>
                <a:spcPts val="0"/>
              </a:spcBef>
              <a:spcAft>
                <a:spcPts val="0"/>
              </a:spcAft>
              <a:buSzPts val="1200"/>
              <a:buChar char="■"/>
            </a:pPr>
            <a:r>
              <a:rPr lang="en-US" sz="1200"/>
              <a:t>Changed publisher date cut-off</a:t>
            </a:r>
            <a:endParaRPr sz="1200"/>
          </a:p>
          <a:p>
            <a:pPr marL="914400" lvl="1" indent="-317500" algn="l" rtl="0">
              <a:spcBef>
                <a:spcPts val="0"/>
              </a:spcBef>
              <a:spcAft>
                <a:spcPts val="0"/>
              </a:spcAft>
              <a:buSzPts val="1400"/>
              <a:buChar char="○"/>
            </a:pPr>
            <a:r>
              <a:rPr lang="en-US"/>
              <a:t>Model Engineering</a:t>
            </a:r>
            <a:endParaRPr/>
          </a:p>
          <a:p>
            <a:pPr marL="1371600" lvl="2" indent="-304800" algn="l" rtl="0">
              <a:spcBef>
                <a:spcPts val="0"/>
              </a:spcBef>
              <a:spcAft>
                <a:spcPts val="0"/>
              </a:spcAft>
              <a:buSzPts val="1200"/>
              <a:buChar char="■"/>
            </a:pPr>
            <a:r>
              <a:rPr lang="en-US" sz="1200"/>
              <a:t>Altered dimensionality of word embeddings</a:t>
            </a:r>
            <a:endParaRPr sz="1200"/>
          </a:p>
          <a:p>
            <a:pPr marL="1371600" lvl="2" indent="-304800" algn="l" rtl="0">
              <a:spcBef>
                <a:spcPts val="0"/>
              </a:spcBef>
              <a:spcAft>
                <a:spcPts val="0"/>
              </a:spcAft>
              <a:buSzPts val="1200"/>
              <a:buChar char="■"/>
            </a:pPr>
            <a:r>
              <a:rPr lang="en-US" sz="1200"/>
              <a:t>Added regularization</a:t>
            </a:r>
            <a:endParaRPr sz="1200"/>
          </a:p>
          <a:p>
            <a:pPr marL="1371600" lvl="2" indent="-304800" algn="l" rtl="0">
              <a:spcBef>
                <a:spcPts val="0"/>
              </a:spcBef>
              <a:spcAft>
                <a:spcPts val="0"/>
              </a:spcAft>
              <a:buSzPts val="1200"/>
              <a:buChar char="■"/>
            </a:pPr>
            <a:r>
              <a:rPr lang="en-US" sz="1200"/>
              <a:t>Attempted multi-layer sequential CNN</a:t>
            </a:r>
            <a:endParaRPr sz="1200"/>
          </a:p>
          <a:p>
            <a:pPr marL="1371600" lvl="2" indent="-304800" algn="l" rtl="0">
              <a:spcBef>
                <a:spcPts val="0"/>
              </a:spcBef>
              <a:spcAft>
                <a:spcPts val="0"/>
              </a:spcAft>
              <a:buSzPts val="1200"/>
              <a:buChar char="■"/>
            </a:pPr>
            <a:r>
              <a:rPr lang="en-US" sz="1200"/>
              <a:t>Attempted parallel CNN with different parameters for each</a:t>
            </a:r>
            <a:endParaRPr sz="1200"/>
          </a:p>
          <a:p>
            <a:pPr marL="1371600" lvl="0" indent="0" algn="l" rtl="0">
              <a:spcBef>
                <a:spcPts val="0"/>
              </a:spcBef>
              <a:spcAft>
                <a:spcPts val="0"/>
              </a:spcAft>
              <a:buNone/>
            </a:pPr>
            <a:endParaRPr sz="1200"/>
          </a:p>
          <a:p>
            <a:pPr marL="457200" lvl="0" indent="-317500" algn="l" rtl="0">
              <a:spcBef>
                <a:spcPts val="0"/>
              </a:spcBef>
              <a:spcAft>
                <a:spcPts val="0"/>
              </a:spcAft>
              <a:buSzPts val="1400"/>
              <a:buChar char="●"/>
            </a:pPr>
            <a:r>
              <a:rPr lang="en-US"/>
              <a:t>Result: No significant change in test accuracy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9"/>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25</a:t>
            </a:fld>
            <a:endParaRPr/>
          </a:p>
        </p:txBody>
      </p:sp>
      <p:sp>
        <p:nvSpPr>
          <p:cNvPr id="627" name="Google Shape;627;p49"/>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628" name="Google Shape;628;p49"/>
          <p:cNvSpPr/>
          <p:nvPr/>
        </p:nvSpPr>
        <p:spPr>
          <a:xfrm>
            <a:off x="1452125" y="810975"/>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9"/>
          <p:cNvSpPr/>
          <p:nvPr/>
        </p:nvSpPr>
        <p:spPr>
          <a:xfrm>
            <a:off x="831171" y="1079175"/>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630" name="Google Shape;630;p49"/>
          <p:cNvSpPr/>
          <p:nvPr/>
        </p:nvSpPr>
        <p:spPr>
          <a:xfrm flipH="1">
            <a:off x="822158" y="893651"/>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631" name="Google Shape;631;p49"/>
          <p:cNvSpPr txBox="1"/>
          <p:nvPr/>
        </p:nvSpPr>
        <p:spPr>
          <a:xfrm>
            <a:off x="2992050" y="887000"/>
            <a:ext cx="2505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Neural Network</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Processing Environ</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Training Results</a:t>
            </a:r>
            <a:endParaRPr sz="1600">
              <a:solidFill>
                <a:srgbClr val="999999"/>
              </a:solidFill>
            </a:endParaRPr>
          </a:p>
        </p:txBody>
      </p:sp>
      <p:sp>
        <p:nvSpPr>
          <p:cNvPr id="632" name="Google Shape;632;p49"/>
          <p:cNvSpPr txBox="1"/>
          <p:nvPr/>
        </p:nvSpPr>
        <p:spPr>
          <a:xfrm>
            <a:off x="5474353" y="88700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Test Results</a:t>
            </a:r>
            <a:endParaRPr sz="1600">
              <a:solidFill>
                <a:srgbClr val="999999"/>
              </a:solidFill>
            </a:endParaRPr>
          </a:p>
          <a:p>
            <a:pPr marL="192024" lvl="0" indent="-238759" algn="l" rtl="0">
              <a:spcBef>
                <a:spcPts val="0"/>
              </a:spcBef>
              <a:spcAft>
                <a:spcPts val="0"/>
              </a:spcAft>
              <a:buSzPts val="1600"/>
              <a:buChar char="●"/>
            </a:pPr>
            <a:r>
              <a:rPr lang="en-US" sz="1600"/>
              <a:t>Additional Analysis</a:t>
            </a:r>
            <a:endParaRPr sz="1600"/>
          </a:p>
        </p:txBody>
      </p:sp>
      <p:pic>
        <p:nvPicPr>
          <p:cNvPr id="633" name="Google Shape;633;p49"/>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634" name="Google Shape;634;p49"/>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635" name="Google Shape;635;p49"/>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636" name="Google Shape;636;p49"/>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637" name="Google Shape;637;p49"/>
          <p:cNvSpPr txBox="1"/>
          <p:nvPr/>
        </p:nvSpPr>
        <p:spPr>
          <a:xfrm>
            <a:off x="745750" y="1683250"/>
            <a:ext cx="7677300" cy="3170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Consulted with experts in the field</a:t>
            </a:r>
            <a:endParaRPr/>
          </a:p>
          <a:p>
            <a:pPr marL="914400" lvl="1" indent="-317500" algn="l" rtl="0">
              <a:spcBef>
                <a:spcPts val="0"/>
              </a:spcBef>
              <a:spcAft>
                <a:spcPts val="0"/>
              </a:spcAft>
              <a:buSzPts val="1400"/>
              <a:buChar char="○"/>
            </a:pPr>
            <a:r>
              <a:rPr lang="en-US"/>
              <a:t>Rebalanced training dataset with equal number of publishers per leaning (20) and articles per publisher (100)</a:t>
            </a:r>
            <a:endParaRPr/>
          </a:p>
          <a:p>
            <a:pPr marL="914400" lvl="1" indent="-317500" algn="l" rtl="0">
              <a:spcBef>
                <a:spcPts val="0"/>
              </a:spcBef>
              <a:spcAft>
                <a:spcPts val="0"/>
              </a:spcAft>
              <a:buSzPts val="1400"/>
              <a:buChar char="○"/>
            </a:pPr>
            <a:r>
              <a:rPr lang="en-US"/>
              <a:t>Attempted simpler model with three labels (Left, Least, Right) by:</a:t>
            </a:r>
            <a:endParaRPr/>
          </a:p>
          <a:p>
            <a:pPr marL="1371600" lvl="2" indent="-317500" algn="l" rtl="0">
              <a:spcBef>
                <a:spcPts val="0"/>
              </a:spcBef>
              <a:spcAft>
                <a:spcPts val="0"/>
              </a:spcAft>
              <a:buSzPts val="1400"/>
              <a:buChar char="■"/>
            </a:pPr>
            <a:r>
              <a:rPr lang="en-US"/>
              <a:t>Combining Left-Center, Least, and Right-Center</a:t>
            </a:r>
            <a:endParaRPr/>
          </a:p>
          <a:p>
            <a:pPr marL="1371600" lvl="2" indent="-317500" algn="l" rtl="0">
              <a:spcBef>
                <a:spcPts val="0"/>
              </a:spcBef>
              <a:spcAft>
                <a:spcPts val="0"/>
              </a:spcAft>
              <a:buSzPts val="1400"/>
              <a:buChar char="■"/>
            </a:pPr>
            <a:r>
              <a:rPr lang="en-US"/>
              <a:t>Combining Left with Left-Center and Right-Center with Right</a:t>
            </a:r>
            <a:endParaRPr/>
          </a:p>
          <a:p>
            <a:pPr marL="914400" lvl="1" indent="-317500" algn="l" rtl="0">
              <a:spcBef>
                <a:spcPts val="0"/>
              </a:spcBef>
              <a:spcAft>
                <a:spcPts val="0"/>
              </a:spcAft>
              <a:buSzPts val="1400"/>
              <a:buChar char="○"/>
            </a:pPr>
            <a:r>
              <a:rPr lang="en-US"/>
              <a:t>Attempted an even simpler model with only two labels (true/false), hyperpartisan only</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US"/>
              <a:t>Result: </a:t>
            </a:r>
            <a:r>
              <a:rPr lang="en-US">
                <a:solidFill>
                  <a:schemeClr val="dk1"/>
                </a:solidFill>
              </a:rPr>
              <a:t>No significant change in test accuracy</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Considered using small (645 article) dataset labeled at the article level</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Significantly imbalanced; balancing number of articles through sub-sampling resulted in too few articles remaining to obtain reasonable results.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0"/>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sp>
        <p:nvSpPr>
          <p:cNvPr id="644" name="Google Shape;644;p50"/>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645" name="Google Shape;645;p50"/>
          <p:cNvSpPr/>
          <p:nvPr/>
        </p:nvSpPr>
        <p:spPr>
          <a:xfrm>
            <a:off x="1452125" y="810975"/>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0"/>
          <p:cNvSpPr/>
          <p:nvPr/>
        </p:nvSpPr>
        <p:spPr>
          <a:xfrm>
            <a:off x="831171" y="1079175"/>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647" name="Google Shape;647;p50"/>
          <p:cNvSpPr/>
          <p:nvPr/>
        </p:nvSpPr>
        <p:spPr>
          <a:xfrm flipH="1">
            <a:off x="822158" y="895892"/>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648" name="Google Shape;648;p50"/>
          <p:cNvSpPr txBox="1"/>
          <p:nvPr/>
        </p:nvSpPr>
        <p:spPr>
          <a:xfrm>
            <a:off x="2992050" y="887000"/>
            <a:ext cx="2505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Neural Network</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Processing Environ</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Training Results</a:t>
            </a:r>
            <a:endParaRPr sz="1600">
              <a:solidFill>
                <a:srgbClr val="999999"/>
              </a:solidFill>
            </a:endParaRPr>
          </a:p>
        </p:txBody>
      </p:sp>
      <p:sp>
        <p:nvSpPr>
          <p:cNvPr id="649" name="Google Shape;649;p50"/>
          <p:cNvSpPr txBox="1"/>
          <p:nvPr/>
        </p:nvSpPr>
        <p:spPr>
          <a:xfrm>
            <a:off x="5474353" y="88700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Test Results</a:t>
            </a:r>
            <a:endParaRPr sz="1600">
              <a:solidFill>
                <a:srgbClr val="999999"/>
              </a:solidFill>
            </a:endParaRPr>
          </a:p>
          <a:p>
            <a:pPr marL="192024" lvl="0" indent="-238759" algn="l" rtl="0">
              <a:spcBef>
                <a:spcPts val="0"/>
              </a:spcBef>
              <a:spcAft>
                <a:spcPts val="0"/>
              </a:spcAft>
              <a:buSzPts val="1600"/>
              <a:buChar char="●"/>
            </a:pPr>
            <a:r>
              <a:rPr lang="en-US" sz="1600"/>
              <a:t>Additional Analysis</a:t>
            </a:r>
            <a:endParaRPr sz="1600"/>
          </a:p>
        </p:txBody>
      </p:sp>
      <p:pic>
        <p:nvPicPr>
          <p:cNvPr id="650" name="Google Shape;650;p50"/>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651" name="Google Shape;651;p50"/>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652" name="Google Shape;652;p50"/>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653" name="Google Shape;653;p50"/>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654" name="Google Shape;654;p50"/>
          <p:cNvSpPr txBox="1"/>
          <p:nvPr/>
        </p:nvSpPr>
        <p:spPr>
          <a:xfrm>
            <a:off x="745750" y="1683238"/>
            <a:ext cx="7677300" cy="237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entury Gothic"/>
              <a:buChar char="●"/>
            </a:pPr>
            <a:r>
              <a:rPr lang="en-US">
                <a:latin typeface="Century Gothic"/>
                <a:ea typeface="Century Gothic"/>
                <a:cs typeface="Century Gothic"/>
                <a:sym typeface="Century Gothic"/>
              </a:rPr>
              <a:t>Tried Support Vector Machine (SVM) and Multinomial Naive Bayes (MNB) to investigate test results and compare with CNN results</a:t>
            </a:r>
            <a:endParaRPr>
              <a:latin typeface="Century Gothic"/>
              <a:ea typeface="Century Gothic"/>
              <a:cs typeface="Century Gothic"/>
              <a:sym typeface="Century Gothic"/>
            </a:endParaRPr>
          </a:p>
          <a:p>
            <a:pPr marL="914400" lvl="1" indent="-317500" algn="l" rtl="0">
              <a:spcBef>
                <a:spcPts val="0"/>
              </a:spcBef>
              <a:spcAft>
                <a:spcPts val="0"/>
              </a:spcAft>
              <a:buSzPts val="1400"/>
              <a:buFont typeface="Century Gothic"/>
              <a:buChar char="○"/>
            </a:pPr>
            <a:r>
              <a:rPr lang="en-US">
                <a:latin typeface="Century Gothic"/>
                <a:ea typeface="Century Gothic"/>
                <a:cs typeface="Century Gothic"/>
                <a:sym typeface="Century Gothic"/>
              </a:rPr>
              <a:t>Similarly high accuracies on validation data (CNN 86%, SVM 80%, MNB 62%)</a:t>
            </a:r>
            <a:endParaRPr>
              <a:latin typeface="Century Gothic"/>
              <a:ea typeface="Century Gothic"/>
              <a:cs typeface="Century Gothic"/>
              <a:sym typeface="Century Gothic"/>
            </a:endParaRPr>
          </a:p>
        </p:txBody>
      </p:sp>
      <p:grpSp>
        <p:nvGrpSpPr>
          <p:cNvPr id="655" name="Google Shape;655;p50"/>
          <p:cNvGrpSpPr/>
          <p:nvPr/>
        </p:nvGrpSpPr>
        <p:grpSpPr>
          <a:xfrm>
            <a:off x="379399" y="2472181"/>
            <a:ext cx="8385202" cy="2318352"/>
            <a:chOff x="379399" y="2472181"/>
            <a:chExt cx="8385202" cy="2318352"/>
          </a:xfrm>
        </p:grpSpPr>
        <p:grpSp>
          <p:nvGrpSpPr>
            <p:cNvPr id="656" name="Google Shape;656;p50"/>
            <p:cNvGrpSpPr/>
            <p:nvPr/>
          </p:nvGrpSpPr>
          <p:grpSpPr>
            <a:xfrm>
              <a:off x="379399" y="2505225"/>
              <a:ext cx="8385202" cy="2285308"/>
              <a:chOff x="379399" y="2505225"/>
              <a:chExt cx="8385202" cy="2285308"/>
            </a:xfrm>
          </p:grpSpPr>
          <p:pic>
            <p:nvPicPr>
              <p:cNvPr id="657" name="Google Shape;657;p50"/>
              <p:cNvPicPr preferRelativeResize="0"/>
              <p:nvPr/>
            </p:nvPicPr>
            <p:blipFill>
              <a:blip r:embed="rId5">
                <a:alphaModFix/>
              </a:blip>
              <a:stretch>
                <a:fillRect/>
              </a:stretch>
            </p:blipFill>
            <p:spPr>
              <a:xfrm>
                <a:off x="3224528" y="2505225"/>
                <a:ext cx="2771874" cy="2285308"/>
              </a:xfrm>
              <a:prstGeom prst="rect">
                <a:avLst/>
              </a:prstGeom>
              <a:noFill/>
              <a:ln>
                <a:noFill/>
              </a:ln>
            </p:spPr>
          </p:pic>
          <p:pic>
            <p:nvPicPr>
              <p:cNvPr id="658" name="Google Shape;658;p50"/>
              <p:cNvPicPr preferRelativeResize="0"/>
              <p:nvPr/>
            </p:nvPicPr>
            <p:blipFill>
              <a:blip r:embed="rId6">
                <a:alphaModFix/>
              </a:blip>
              <a:stretch>
                <a:fillRect/>
              </a:stretch>
            </p:blipFill>
            <p:spPr>
              <a:xfrm>
                <a:off x="6069665" y="2505225"/>
                <a:ext cx="2694936" cy="2232974"/>
              </a:xfrm>
              <a:prstGeom prst="rect">
                <a:avLst/>
              </a:prstGeom>
              <a:noFill/>
              <a:ln>
                <a:noFill/>
              </a:ln>
            </p:spPr>
          </p:pic>
          <p:pic>
            <p:nvPicPr>
              <p:cNvPr id="659" name="Google Shape;659;p50"/>
              <p:cNvPicPr preferRelativeResize="0"/>
              <p:nvPr/>
            </p:nvPicPr>
            <p:blipFill>
              <a:blip r:embed="rId7">
                <a:alphaModFix/>
              </a:blip>
              <a:stretch>
                <a:fillRect/>
              </a:stretch>
            </p:blipFill>
            <p:spPr>
              <a:xfrm>
                <a:off x="379399" y="2505225"/>
                <a:ext cx="2771866" cy="2262049"/>
              </a:xfrm>
              <a:prstGeom prst="rect">
                <a:avLst/>
              </a:prstGeom>
              <a:noFill/>
              <a:ln>
                <a:noFill/>
              </a:ln>
            </p:spPr>
          </p:pic>
        </p:grpSp>
        <p:sp>
          <p:nvSpPr>
            <p:cNvPr id="660" name="Google Shape;660;p50"/>
            <p:cNvSpPr txBox="1"/>
            <p:nvPr/>
          </p:nvSpPr>
          <p:spPr>
            <a:xfrm>
              <a:off x="909125" y="2472181"/>
              <a:ext cx="1859100" cy="153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Century Gothic"/>
                  <a:ea typeface="Century Gothic"/>
                  <a:cs typeface="Century Gothic"/>
                  <a:sym typeface="Century Gothic"/>
                </a:rPr>
                <a:t>CNN</a:t>
              </a:r>
              <a:endParaRPr sz="1000" b="1">
                <a:latin typeface="Century Gothic"/>
                <a:ea typeface="Century Gothic"/>
                <a:cs typeface="Century Gothic"/>
                <a:sym typeface="Century Gothic"/>
              </a:endParaRPr>
            </a:p>
          </p:txBody>
        </p:sp>
        <p:sp>
          <p:nvSpPr>
            <p:cNvPr id="661" name="Google Shape;661;p50"/>
            <p:cNvSpPr txBox="1"/>
            <p:nvPr/>
          </p:nvSpPr>
          <p:spPr>
            <a:xfrm>
              <a:off x="3723350" y="2472181"/>
              <a:ext cx="1859100" cy="153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Century Gothic"/>
                  <a:ea typeface="Century Gothic"/>
                  <a:cs typeface="Century Gothic"/>
                  <a:sym typeface="Century Gothic"/>
                </a:rPr>
                <a:t>SVM</a:t>
              </a:r>
              <a:endParaRPr sz="1000" b="1">
                <a:latin typeface="Century Gothic"/>
                <a:ea typeface="Century Gothic"/>
                <a:cs typeface="Century Gothic"/>
                <a:sym typeface="Century Gothic"/>
              </a:endParaRPr>
            </a:p>
          </p:txBody>
        </p:sp>
        <p:sp>
          <p:nvSpPr>
            <p:cNvPr id="662" name="Google Shape;662;p50"/>
            <p:cNvSpPr txBox="1"/>
            <p:nvPr/>
          </p:nvSpPr>
          <p:spPr>
            <a:xfrm>
              <a:off x="6563950" y="2472181"/>
              <a:ext cx="1859100" cy="153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Century Gothic"/>
                  <a:ea typeface="Century Gothic"/>
                  <a:cs typeface="Century Gothic"/>
                  <a:sym typeface="Century Gothic"/>
                </a:rPr>
                <a:t>MNB</a:t>
              </a:r>
              <a:endParaRPr sz="1000" b="1">
                <a:latin typeface="Century Gothic"/>
                <a:ea typeface="Century Gothic"/>
                <a:cs typeface="Century Gothic"/>
                <a:sym typeface="Century Gothic"/>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1"/>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
        <p:nvSpPr>
          <p:cNvPr id="669" name="Google Shape;669;p51"/>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670" name="Google Shape;670;p51"/>
          <p:cNvSpPr/>
          <p:nvPr/>
        </p:nvSpPr>
        <p:spPr>
          <a:xfrm>
            <a:off x="1452125" y="810975"/>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1"/>
          <p:cNvSpPr/>
          <p:nvPr/>
        </p:nvSpPr>
        <p:spPr>
          <a:xfrm>
            <a:off x="831171" y="1079175"/>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672" name="Google Shape;672;p51"/>
          <p:cNvSpPr/>
          <p:nvPr/>
        </p:nvSpPr>
        <p:spPr>
          <a:xfrm flipH="1">
            <a:off x="822158" y="895892"/>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673" name="Google Shape;673;p51"/>
          <p:cNvSpPr txBox="1"/>
          <p:nvPr/>
        </p:nvSpPr>
        <p:spPr>
          <a:xfrm>
            <a:off x="2992050" y="887000"/>
            <a:ext cx="2505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Neural Network</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Processing Environ</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Training Results</a:t>
            </a:r>
            <a:endParaRPr sz="1600">
              <a:solidFill>
                <a:srgbClr val="999999"/>
              </a:solidFill>
            </a:endParaRPr>
          </a:p>
        </p:txBody>
      </p:sp>
      <p:sp>
        <p:nvSpPr>
          <p:cNvPr id="674" name="Google Shape;674;p51"/>
          <p:cNvSpPr txBox="1"/>
          <p:nvPr/>
        </p:nvSpPr>
        <p:spPr>
          <a:xfrm>
            <a:off x="5474353" y="88700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Test Results</a:t>
            </a:r>
            <a:endParaRPr sz="1600">
              <a:solidFill>
                <a:srgbClr val="999999"/>
              </a:solidFill>
            </a:endParaRPr>
          </a:p>
          <a:p>
            <a:pPr marL="192024" lvl="0" indent="-238759" algn="l" rtl="0">
              <a:spcBef>
                <a:spcPts val="0"/>
              </a:spcBef>
              <a:spcAft>
                <a:spcPts val="0"/>
              </a:spcAft>
              <a:buSzPts val="1600"/>
              <a:buChar char="●"/>
            </a:pPr>
            <a:r>
              <a:rPr lang="en-US" sz="1600"/>
              <a:t>Additional Analysis</a:t>
            </a:r>
            <a:endParaRPr sz="1600"/>
          </a:p>
        </p:txBody>
      </p:sp>
      <p:pic>
        <p:nvPicPr>
          <p:cNvPr id="675" name="Google Shape;675;p51"/>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676" name="Google Shape;676;p51"/>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677" name="Google Shape;677;p51"/>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678" name="Google Shape;678;p51"/>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679" name="Google Shape;679;p51"/>
          <p:cNvSpPr txBox="1"/>
          <p:nvPr/>
        </p:nvSpPr>
        <p:spPr>
          <a:xfrm>
            <a:off x="745750" y="1683238"/>
            <a:ext cx="7677300" cy="2373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But also low accuracies on the test data (CNN 25%, SVM 33%, MNB 34%)</a:t>
            </a:r>
            <a:endParaRPr>
              <a:latin typeface="Century Gothic"/>
              <a:ea typeface="Century Gothic"/>
              <a:cs typeface="Century Gothic"/>
              <a:sym typeface="Century Gothic"/>
            </a:endParaRPr>
          </a:p>
        </p:txBody>
      </p:sp>
      <p:grpSp>
        <p:nvGrpSpPr>
          <p:cNvPr id="680" name="Google Shape;680;p51"/>
          <p:cNvGrpSpPr/>
          <p:nvPr/>
        </p:nvGrpSpPr>
        <p:grpSpPr>
          <a:xfrm>
            <a:off x="349159" y="2050750"/>
            <a:ext cx="8445682" cy="2258568"/>
            <a:chOff x="243025" y="2431750"/>
            <a:chExt cx="8445682" cy="2258568"/>
          </a:xfrm>
        </p:grpSpPr>
        <p:pic>
          <p:nvPicPr>
            <p:cNvPr id="681" name="Google Shape;681;p51"/>
            <p:cNvPicPr preferRelativeResize="0"/>
            <p:nvPr/>
          </p:nvPicPr>
          <p:blipFill>
            <a:blip r:embed="rId5">
              <a:alphaModFix/>
            </a:blip>
            <a:stretch>
              <a:fillRect/>
            </a:stretch>
          </p:blipFill>
          <p:spPr>
            <a:xfrm>
              <a:off x="3080550" y="2431750"/>
              <a:ext cx="2770632" cy="2258568"/>
            </a:xfrm>
            <a:prstGeom prst="rect">
              <a:avLst/>
            </a:prstGeom>
            <a:noFill/>
            <a:ln>
              <a:noFill/>
            </a:ln>
          </p:spPr>
        </p:pic>
        <p:pic>
          <p:nvPicPr>
            <p:cNvPr id="682" name="Google Shape;682;p51"/>
            <p:cNvPicPr preferRelativeResize="0"/>
            <p:nvPr/>
          </p:nvPicPr>
          <p:blipFill>
            <a:blip r:embed="rId6">
              <a:alphaModFix/>
            </a:blip>
            <a:stretch>
              <a:fillRect/>
            </a:stretch>
          </p:blipFill>
          <p:spPr>
            <a:xfrm>
              <a:off x="5918075" y="2431750"/>
              <a:ext cx="2770633" cy="2258567"/>
            </a:xfrm>
            <a:prstGeom prst="rect">
              <a:avLst/>
            </a:prstGeom>
            <a:noFill/>
            <a:ln>
              <a:noFill/>
            </a:ln>
          </p:spPr>
        </p:pic>
        <p:pic>
          <p:nvPicPr>
            <p:cNvPr id="683" name="Google Shape;683;p51"/>
            <p:cNvPicPr preferRelativeResize="0"/>
            <p:nvPr/>
          </p:nvPicPr>
          <p:blipFill>
            <a:blip r:embed="rId7">
              <a:alphaModFix/>
            </a:blip>
            <a:stretch>
              <a:fillRect/>
            </a:stretch>
          </p:blipFill>
          <p:spPr>
            <a:xfrm>
              <a:off x="243025" y="2431750"/>
              <a:ext cx="2770632" cy="2258567"/>
            </a:xfrm>
            <a:prstGeom prst="rect">
              <a:avLst/>
            </a:prstGeom>
            <a:noFill/>
            <a:ln>
              <a:noFill/>
            </a:ln>
          </p:spPr>
        </p:pic>
      </p:grpSp>
      <p:sp>
        <p:nvSpPr>
          <p:cNvPr id="684" name="Google Shape;684;p51"/>
          <p:cNvSpPr txBox="1"/>
          <p:nvPr/>
        </p:nvSpPr>
        <p:spPr>
          <a:xfrm>
            <a:off x="909125" y="2014981"/>
            <a:ext cx="1859100" cy="153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latin typeface="Century Gothic"/>
                <a:ea typeface="Century Gothic"/>
                <a:cs typeface="Century Gothic"/>
                <a:sym typeface="Century Gothic"/>
              </a:rPr>
              <a:t>CNN</a:t>
            </a:r>
            <a:endParaRPr sz="1100" b="1">
              <a:latin typeface="Century Gothic"/>
              <a:ea typeface="Century Gothic"/>
              <a:cs typeface="Century Gothic"/>
              <a:sym typeface="Century Gothic"/>
            </a:endParaRPr>
          </a:p>
        </p:txBody>
      </p:sp>
      <p:sp>
        <p:nvSpPr>
          <p:cNvPr id="685" name="Google Shape;685;p51"/>
          <p:cNvSpPr txBox="1"/>
          <p:nvPr/>
        </p:nvSpPr>
        <p:spPr>
          <a:xfrm>
            <a:off x="3723350" y="2014981"/>
            <a:ext cx="1859100" cy="153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Century Gothic"/>
                <a:ea typeface="Century Gothic"/>
                <a:cs typeface="Century Gothic"/>
                <a:sym typeface="Century Gothic"/>
              </a:rPr>
              <a:t>SVM</a:t>
            </a:r>
            <a:endParaRPr sz="1000" b="1">
              <a:latin typeface="Century Gothic"/>
              <a:ea typeface="Century Gothic"/>
              <a:cs typeface="Century Gothic"/>
              <a:sym typeface="Century Gothic"/>
            </a:endParaRPr>
          </a:p>
        </p:txBody>
      </p:sp>
      <p:sp>
        <p:nvSpPr>
          <p:cNvPr id="686" name="Google Shape;686;p51"/>
          <p:cNvSpPr txBox="1"/>
          <p:nvPr/>
        </p:nvSpPr>
        <p:spPr>
          <a:xfrm>
            <a:off x="6563950" y="2014981"/>
            <a:ext cx="1859100" cy="153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Century Gothic"/>
                <a:ea typeface="Century Gothic"/>
                <a:cs typeface="Century Gothic"/>
                <a:sym typeface="Century Gothic"/>
              </a:rPr>
              <a:t>MNB</a:t>
            </a:r>
            <a:endParaRPr sz="1000" b="1">
              <a:latin typeface="Century Gothic"/>
              <a:ea typeface="Century Gothic"/>
              <a:cs typeface="Century Gothic"/>
              <a:sym typeface="Century Gothic"/>
            </a:endParaRPr>
          </a:p>
        </p:txBody>
      </p:sp>
      <p:sp>
        <p:nvSpPr>
          <p:cNvPr id="687" name="Google Shape;687;p51"/>
          <p:cNvSpPr/>
          <p:nvPr/>
        </p:nvSpPr>
        <p:spPr>
          <a:xfrm>
            <a:off x="539550" y="4336775"/>
            <a:ext cx="8064900" cy="494100"/>
          </a:xfrm>
          <a:prstGeom prst="roundRect">
            <a:avLst>
              <a:gd name="adj" fmla="val 16667"/>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The similar results from multiple models support the hypothesis that this dataset, </a:t>
            </a:r>
            <a:r>
              <a:rPr lang="en-US" i="1">
                <a:solidFill>
                  <a:srgbClr val="FFFFFF"/>
                </a:solidFill>
              </a:rPr>
              <a:t>labeled at the source level</a:t>
            </a:r>
            <a:r>
              <a:rPr lang="en-US">
                <a:solidFill>
                  <a:srgbClr val="FFFFFF"/>
                </a:solidFill>
              </a:rPr>
              <a:t>, yields low accuracies when predicting political leanings at the </a:t>
            </a:r>
            <a:r>
              <a:rPr lang="en-US" i="1">
                <a:solidFill>
                  <a:srgbClr val="FFFFFF"/>
                </a:solidFill>
              </a:rPr>
              <a:t>article level</a:t>
            </a:r>
            <a:endParaRPr i="1">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2"/>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2"/>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999999"/>
                </a:solidFill>
              </a:rPr>
              <a:t>Introduction</a:t>
            </a:r>
            <a:endParaRPr sz="2200">
              <a:solidFill>
                <a:srgbClr val="999999"/>
              </a:solidFill>
            </a:endParaRPr>
          </a:p>
        </p:txBody>
      </p:sp>
      <p:sp>
        <p:nvSpPr>
          <p:cNvPr id="695" name="Google Shape;695;p52"/>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2"/>
          <p:cNvSpPr/>
          <p:nvPr/>
        </p:nvSpPr>
        <p:spPr>
          <a:xfrm>
            <a:off x="1454788" y="1697783"/>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2"/>
          <p:cNvSpPr/>
          <p:nvPr/>
        </p:nvSpPr>
        <p:spPr>
          <a:xfrm>
            <a:off x="833831" y="1888133"/>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999999"/>
                </a:solidFill>
              </a:rPr>
              <a:t>Data</a:t>
            </a:r>
            <a:endParaRPr sz="2200">
              <a:solidFill>
                <a:srgbClr val="999999"/>
              </a:solidFill>
            </a:endParaRPr>
          </a:p>
        </p:txBody>
      </p:sp>
      <p:sp>
        <p:nvSpPr>
          <p:cNvPr id="698" name="Google Shape;698;p52"/>
          <p:cNvSpPr/>
          <p:nvPr/>
        </p:nvSpPr>
        <p:spPr>
          <a:xfrm flipH="1">
            <a:off x="834343" y="1698589"/>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2"/>
          <p:cNvSpPr/>
          <p:nvPr/>
        </p:nvSpPr>
        <p:spPr>
          <a:xfrm>
            <a:off x="1463325" y="2577026"/>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2"/>
          <p:cNvSpPr/>
          <p:nvPr/>
        </p:nvSpPr>
        <p:spPr>
          <a:xfrm>
            <a:off x="842376" y="2845226"/>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999999"/>
                </a:solidFill>
              </a:rPr>
              <a:t>Analysis</a:t>
            </a:r>
            <a:endParaRPr sz="2200">
              <a:solidFill>
                <a:srgbClr val="999999"/>
              </a:solidFill>
            </a:endParaRPr>
          </a:p>
        </p:txBody>
      </p:sp>
      <p:sp>
        <p:nvSpPr>
          <p:cNvPr id="701" name="Google Shape;701;p52"/>
          <p:cNvSpPr/>
          <p:nvPr/>
        </p:nvSpPr>
        <p:spPr>
          <a:xfrm flipH="1">
            <a:off x="842889" y="2643450"/>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2"/>
          <p:cNvSpPr/>
          <p:nvPr/>
        </p:nvSpPr>
        <p:spPr>
          <a:xfrm>
            <a:off x="1454788" y="3671877"/>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2"/>
          <p:cNvSpPr/>
          <p:nvPr/>
        </p:nvSpPr>
        <p:spPr>
          <a:xfrm>
            <a:off x="833831" y="3868669"/>
            <a:ext cx="2059200" cy="350700"/>
          </a:xfrm>
          <a:prstGeom prst="homePlate">
            <a:avLst>
              <a:gd name="adj" fmla="val 50000"/>
            </a:avLst>
          </a:prstGeom>
          <a:solidFill>
            <a:srgbClr val="1C4587"/>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Conclusions</a:t>
            </a:r>
            <a:endParaRPr sz="2200">
              <a:solidFill>
                <a:srgbClr val="D9D9D9"/>
              </a:solidFill>
            </a:endParaRPr>
          </a:p>
        </p:txBody>
      </p:sp>
      <p:sp>
        <p:nvSpPr>
          <p:cNvPr id="704" name="Google Shape;704;p52"/>
          <p:cNvSpPr txBox="1">
            <a:spLocks noGrp="1"/>
          </p:cNvSpPr>
          <p:nvPr>
            <p:ph type="sldNum" idx="12"/>
          </p:nvPr>
        </p:nvSpPr>
        <p:spPr>
          <a:xfrm>
            <a:off x="8486128" y="4856904"/>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sz="1300">
                <a:latin typeface="Century Gothic"/>
                <a:ea typeface="Century Gothic"/>
                <a:cs typeface="Century Gothic"/>
                <a:sym typeface="Century Gothic"/>
              </a:rPr>
              <a:t>28</a:t>
            </a:fld>
            <a:endParaRPr sz="1300">
              <a:latin typeface="Century Gothic"/>
              <a:ea typeface="Century Gothic"/>
              <a:cs typeface="Century Gothic"/>
              <a:sym typeface="Century Gothic"/>
            </a:endParaRPr>
          </a:p>
        </p:txBody>
      </p:sp>
      <p:sp>
        <p:nvSpPr>
          <p:cNvPr id="705" name="Google Shape;705;p52"/>
          <p:cNvSpPr/>
          <p:nvPr/>
        </p:nvSpPr>
        <p:spPr>
          <a:xfrm flipH="1">
            <a:off x="828693" y="3672720"/>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2"/>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999999"/>
              </a:buClr>
              <a:buSzPts val="1600"/>
              <a:buChar char="●"/>
            </a:pPr>
            <a:r>
              <a:rPr lang="en-US" sz="1600">
                <a:solidFill>
                  <a:srgbClr val="999999"/>
                </a:solidFill>
              </a:rPr>
              <a:t>Motivation</a:t>
            </a:r>
            <a:endParaRPr sz="1600">
              <a:solidFill>
                <a:srgbClr val="999999"/>
              </a:solidFill>
            </a:endParaRPr>
          </a:p>
          <a:p>
            <a:pPr marL="137160" lvl="0" indent="-238759" algn="l" rtl="0">
              <a:spcBef>
                <a:spcPts val="0"/>
              </a:spcBef>
              <a:spcAft>
                <a:spcPts val="0"/>
              </a:spcAft>
              <a:buClr>
                <a:srgbClr val="999999"/>
              </a:buClr>
              <a:buSzPts val="1600"/>
              <a:buChar char="●"/>
            </a:pPr>
            <a:r>
              <a:rPr lang="en-US" sz="1600">
                <a:solidFill>
                  <a:srgbClr val="999999"/>
                </a:solidFill>
              </a:rPr>
              <a:t>Definitions</a:t>
            </a:r>
            <a:endParaRPr sz="1600">
              <a:solidFill>
                <a:srgbClr val="999999"/>
              </a:solidFill>
            </a:endParaRPr>
          </a:p>
        </p:txBody>
      </p:sp>
      <p:sp>
        <p:nvSpPr>
          <p:cNvPr id="707" name="Google Shape;707;p52"/>
          <p:cNvSpPr txBox="1"/>
          <p:nvPr/>
        </p:nvSpPr>
        <p:spPr>
          <a:xfrm>
            <a:off x="3003259" y="177381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Dataset</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Conditioning</a:t>
            </a:r>
            <a:endParaRPr sz="1600">
              <a:solidFill>
                <a:srgbClr val="999999"/>
              </a:solidFill>
            </a:endParaRPr>
          </a:p>
        </p:txBody>
      </p:sp>
      <p:sp>
        <p:nvSpPr>
          <p:cNvPr id="708" name="Google Shape;708;p52"/>
          <p:cNvSpPr txBox="1"/>
          <p:nvPr/>
        </p:nvSpPr>
        <p:spPr>
          <a:xfrm>
            <a:off x="5352600"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999999"/>
              </a:buClr>
              <a:buSzPts val="1600"/>
              <a:buChar char="●"/>
            </a:pPr>
            <a:r>
              <a:rPr lang="en-US" sz="1600">
                <a:solidFill>
                  <a:srgbClr val="999999"/>
                </a:solidFill>
              </a:rPr>
              <a:t>Our Project</a:t>
            </a:r>
            <a:endParaRPr sz="1600">
              <a:solidFill>
                <a:srgbClr val="999999"/>
              </a:solidFill>
            </a:endParaRPr>
          </a:p>
          <a:p>
            <a:pPr marL="137160" lvl="0" indent="-238759" algn="l" rtl="0">
              <a:spcBef>
                <a:spcPts val="0"/>
              </a:spcBef>
              <a:spcAft>
                <a:spcPts val="0"/>
              </a:spcAft>
              <a:buClr>
                <a:srgbClr val="999999"/>
              </a:buClr>
              <a:buSzPts val="1600"/>
              <a:buChar char="●"/>
            </a:pPr>
            <a:r>
              <a:rPr lang="en-US" sz="1600">
                <a:solidFill>
                  <a:srgbClr val="999999"/>
                </a:solidFill>
              </a:rPr>
              <a:t>Related work</a:t>
            </a:r>
            <a:endParaRPr sz="1600">
              <a:solidFill>
                <a:srgbClr val="999999"/>
              </a:solidFill>
            </a:endParaRPr>
          </a:p>
        </p:txBody>
      </p:sp>
      <p:sp>
        <p:nvSpPr>
          <p:cNvPr id="709" name="Google Shape;709;p52"/>
          <p:cNvSpPr txBox="1"/>
          <p:nvPr/>
        </p:nvSpPr>
        <p:spPr>
          <a:xfrm>
            <a:off x="5352600" y="177381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Quality</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Exploratory Analysis</a:t>
            </a:r>
            <a:endParaRPr sz="1600">
              <a:solidFill>
                <a:srgbClr val="999999"/>
              </a:solidFill>
            </a:endParaRPr>
          </a:p>
        </p:txBody>
      </p:sp>
      <p:sp>
        <p:nvSpPr>
          <p:cNvPr id="710" name="Google Shape;710;p52"/>
          <p:cNvSpPr txBox="1"/>
          <p:nvPr/>
        </p:nvSpPr>
        <p:spPr>
          <a:xfrm>
            <a:off x="3003250" y="2660868"/>
            <a:ext cx="2286000" cy="7314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Our Neural Network</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Processing Environ</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Training Results</a:t>
            </a:r>
            <a:endParaRPr sz="1600">
              <a:solidFill>
                <a:srgbClr val="999999"/>
              </a:solidFill>
            </a:endParaRPr>
          </a:p>
        </p:txBody>
      </p:sp>
      <p:sp>
        <p:nvSpPr>
          <p:cNvPr id="711" name="Google Shape;711;p52"/>
          <p:cNvSpPr txBox="1"/>
          <p:nvPr/>
        </p:nvSpPr>
        <p:spPr>
          <a:xfrm>
            <a:off x="5333150" y="2653050"/>
            <a:ext cx="2927400" cy="7314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endParaRPr sz="1600"/>
          </a:p>
        </p:txBody>
      </p:sp>
      <p:sp>
        <p:nvSpPr>
          <p:cNvPr id="712" name="Google Shape;712;p52"/>
          <p:cNvSpPr txBox="1"/>
          <p:nvPr/>
        </p:nvSpPr>
        <p:spPr>
          <a:xfrm>
            <a:off x="3003249" y="3821626"/>
            <a:ext cx="24921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Conclusions</a:t>
            </a:r>
            <a:endParaRPr sz="1600"/>
          </a:p>
          <a:p>
            <a:pPr marL="192024" lvl="0" indent="-238759" algn="l" rtl="0">
              <a:spcBef>
                <a:spcPts val="0"/>
              </a:spcBef>
              <a:spcAft>
                <a:spcPts val="0"/>
              </a:spcAft>
              <a:buSzPts val="1600"/>
              <a:buChar char="●"/>
            </a:pPr>
            <a:r>
              <a:rPr lang="en-US" sz="1600"/>
              <a:t>Lessons Learned</a:t>
            </a:r>
            <a:endParaRPr sz="1600"/>
          </a:p>
        </p:txBody>
      </p:sp>
      <p:sp>
        <p:nvSpPr>
          <p:cNvPr id="713" name="Google Shape;713;p52"/>
          <p:cNvSpPr txBox="1"/>
          <p:nvPr/>
        </p:nvSpPr>
        <p:spPr>
          <a:xfrm>
            <a:off x="5352600" y="3821617"/>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Future work</a:t>
            </a:r>
            <a:endParaRPr sz="1600"/>
          </a:p>
        </p:txBody>
      </p:sp>
      <p:pic>
        <p:nvPicPr>
          <p:cNvPr id="714" name="Google Shape;714;p52"/>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715" name="Google Shape;715;p52"/>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716" name="Google Shape;716;p52"/>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717" name="Google Shape;717;p52"/>
          <p:cNvSpPr txBox="1"/>
          <p:nvPr/>
        </p:nvSpPr>
        <p:spPr>
          <a:xfrm>
            <a:off x="5352600" y="2660868"/>
            <a:ext cx="25854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Test Results</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Additional Analysis</a:t>
            </a:r>
            <a:endParaRPr sz="1600">
              <a:solidFill>
                <a:srgbClr val="999999"/>
              </a:solidFill>
            </a:endParaRPr>
          </a:p>
        </p:txBody>
      </p:sp>
      <p:sp>
        <p:nvSpPr>
          <p:cNvPr id="718" name="Google Shape;718;p52"/>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3"/>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29</a:t>
            </a:fld>
            <a:endParaRPr/>
          </a:p>
        </p:txBody>
      </p:sp>
      <p:sp>
        <p:nvSpPr>
          <p:cNvPr id="725" name="Google Shape;725;p53"/>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726" name="Google Shape;726;p53"/>
          <p:cNvSpPr/>
          <p:nvPr/>
        </p:nvSpPr>
        <p:spPr>
          <a:xfrm>
            <a:off x="1454788" y="810855"/>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727" name="Google Shape;727;p53"/>
          <p:cNvSpPr/>
          <p:nvPr/>
        </p:nvSpPr>
        <p:spPr>
          <a:xfrm>
            <a:off x="833831" y="1007647"/>
            <a:ext cx="2059200" cy="350700"/>
          </a:xfrm>
          <a:prstGeom prst="homePlate">
            <a:avLst>
              <a:gd name="adj" fmla="val 50000"/>
            </a:avLst>
          </a:prstGeom>
          <a:solidFill>
            <a:srgbClr val="1C4587"/>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Conclusions</a:t>
            </a:r>
            <a:endParaRPr sz="2200">
              <a:solidFill>
                <a:srgbClr val="D9D9D9"/>
              </a:solidFill>
            </a:endParaRPr>
          </a:p>
        </p:txBody>
      </p:sp>
      <p:sp>
        <p:nvSpPr>
          <p:cNvPr id="728" name="Google Shape;728;p53"/>
          <p:cNvSpPr/>
          <p:nvPr/>
        </p:nvSpPr>
        <p:spPr>
          <a:xfrm flipH="1">
            <a:off x="828693" y="811698"/>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3"/>
          <p:cNvSpPr txBox="1"/>
          <p:nvPr/>
        </p:nvSpPr>
        <p:spPr>
          <a:xfrm>
            <a:off x="2797150" y="912975"/>
            <a:ext cx="2699400" cy="512100"/>
          </a:xfrm>
          <a:prstGeom prst="rect">
            <a:avLst/>
          </a:prstGeom>
          <a:noFill/>
          <a:ln>
            <a:noFill/>
          </a:ln>
        </p:spPr>
        <p:txBody>
          <a:bodyPr spcFirstLastPara="1" wrap="square" lIns="91425" tIns="0" rIns="91425" bIns="0"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Conclusions</a:t>
            </a:r>
            <a:endParaRPr sz="1600">
              <a:solidFill>
                <a:schemeClr val="dk1"/>
              </a:solidFill>
            </a:endParaRPr>
          </a:p>
          <a:p>
            <a:pPr marL="457200" lvl="0" indent="-330200" algn="l" rtl="0">
              <a:spcBef>
                <a:spcPts val="0"/>
              </a:spcBef>
              <a:spcAft>
                <a:spcPts val="0"/>
              </a:spcAft>
              <a:buClr>
                <a:srgbClr val="999999"/>
              </a:buClr>
              <a:buSzPts val="1600"/>
              <a:buChar char="●"/>
            </a:pPr>
            <a:r>
              <a:rPr lang="en-US" sz="1600">
                <a:solidFill>
                  <a:srgbClr val="999999"/>
                </a:solidFill>
              </a:rPr>
              <a:t>Lessons Learned</a:t>
            </a:r>
            <a:endParaRPr sz="1600">
              <a:solidFill>
                <a:srgbClr val="999999"/>
              </a:solidFill>
            </a:endParaRPr>
          </a:p>
        </p:txBody>
      </p:sp>
      <p:sp>
        <p:nvSpPr>
          <p:cNvPr id="730" name="Google Shape;730;p53"/>
          <p:cNvSpPr txBox="1"/>
          <p:nvPr/>
        </p:nvSpPr>
        <p:spPr>
          <a:xfrm>
            <a:off x="5333159" y="912971"/>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Future work</a:t>
            </a:r>
            <a:endParaRPr sz="1600">
              <a:solidFill>
                <a:srgbClr val="999999"/>
              </a:solidFill>
            </a:endParaRPr>
          </a:p>
        </p:txBody>
      </p:sp>
      <p:pic>
        <p:nvPicPr>
          <p:cNvPr id="731" name="Google Shape;731;p53"/>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732" name="Google Shape;732;p53"/>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733" name="Google Shape;733;p53"/>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734" name="Google Shape;734;p53"/>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735" name="Google Shape;735;p53"/>
          <p:cNvSpPr txBox="1"/>
          <p:nvPr/>
        </p:nvSpPr>
        <p:spPr>
          <a:xfrm>
            <a:off x="751825" y="2795925"/>
            <a:ext cx="7560900" cy="1142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22222"/>
              </a:buClr>
              <a:buSzPts val="1400"/>
              <a:buChar char="●"/>
            </a:pPr>
            <a:r>
              <a:rPr lang="en-US">
                <a:solidFill>
                  <a:srgbClr val="222222"/>
                </a:solidFill>
              </a:rPr>
              <a:t>Models accurately predict validation data labels</a:t>
            </a:r>
            <a:endParaRPr>
              <a:solidFill>
                <a:srgbClr val="222222"/>
              </a:solidFill>
            </a:endParaRPr>
          </a:p>
          <a:p>
            <a:pPr marL="457200" lvl="0" indent="-317500" algn="l" rtl="0">
              <a:lnSpc>
                <a:spcPct val="115000"/>
              </a:lnSpc>
              <a:spcBef>
                <a:spcPts val="0"/>
              </a:spcBef>
              <a:spcAft>
                <a:spcPts val="0"/>
              </a:spcAft>
              <a:buClr>
                <a:srgbClr val="222222"/>
              </a:buClr>
              <a:buSzPts val="1400"/>
              <a:buChar char="●"/>
            </a:pPr>
            <a:r>
              <a:rPr lang="en-US">
                <a:solidFill>
                  <a:srgbClr val="222222"/>
                </a:solidFill>
              </a:rPr>
              <a:t>Models poorly predict test data labels</a:t>
            </a:r>
            <a:endParaRPr>
              <a:solidFill>
                <a:srgbClr val="222222"/>
              </a:solidFill>
            </a:endParaRPr>
          </a:p>
          <a:p>
            <a:pPr marL="457200" lvl="0" indent="-317500" algn="l" rtl="0">
              <a:lnSpc>
                <a:spcPct val="115000"/>
              </a:lnSpc>
              <a:spcBef>
                <a:spcPts val="0"/>
              </a:spcBef>
              <a:spcAft>
                <a:spcPts val="0"/>
              </a:spcAft>
              <a:buClr>
                <a:srgbClr val="222222"/>
              </a:buClr>
              <a:buSzPts val="1400"/>
              <a:buChar char="●"/>
            </a:pPr>
            <a:r>
              <a:rPr lang="en-US">
                <a:solidFill>
                  <a:srgbClr val="222222"/>
                </a:solidFill>
              </a:rPr>
              <a:t>Feature engineering did not improve predictions</a:t>
            </a:r>
            <a:endParaRPr>
              <a:solidFill>
                <a:srgbClr val="222222"/>
              </a:solidFill>
            </a:endParaRPr>
          </a:p>
          <a:p>
            <a:pPr marL="457200" lvl="0" indent="-317500" algn="l" rtl="0">
              <a:lnSpc>
                <a:spcPct val="115000"/>
              </a:lnSpc>
              <a:spcBef>
                <a:spcPts val="0"/>
              </a:spcBef>
              <a:spcAft>
                <a:spcPts val="0"/>
              </a:spcAft>
              <a:buClr>
                <a:srgbClr val="222222"/>
              </a:buClr>
              <a:buSzPts val="1400"/>
              <a:buChar char="●"/>
            </a:pPr>
            <a:r>
              <a:rPr lang="en-US">
                <a:solidFill>
                  <a:srgbClr val="222222"/>
                </a:solidFill>
              </a:rPr>
              <a:t>Model engineering did not improve predictions</a:t>
            </a:r>
            <a:endParaRPr sz="1800">
              <a:solidFill>
                <a:srgbClr val="222222"/>
              </a:solidFill>
            </a:endParaRPr>
          </a:p>
        </p:txBody>
      </p:sp>
      <p:sp>
        <p:nvSpPr>
          <p:cNvPr id="736" name="Google Shape;736;p53"/>
          <p:cNvSpPr/>
          <p:nvPr/>
        </p:nvSpPr>
        <p:spPr>
          <a:xfrm>
            <a:off x="539550" y="4099350"/>
            <a:ext cx="8064900" cy="731400"/>
          </a:xfrm>
          <a:prstGeom prst="roundRect">
            <a:avLst>
              <a:gd name="adj" fmla="val 16667"/>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Models applied to the Hyperpartisan News Detection dataset, </a:t>
            </a:r>
            <a:r>
              <a:rPr lang="en-US" i="1">
                <a:solidFill>
                  <a:srgbClr val="FFFFFF"/>
                </a:solidFill>
              </a:rPr>
              <a:t>labeled at the source level</a:t>
            </a:r>
            <a:r>
              <a:rPr lang="en-US">
                <a:solidFill>
                  <a:srgbClr val="FFFFFF"/>
                </a:solidFill>
              </a:rPr>
              <a:t>, achieved slightly better than random predictions at classifying political lean at the </a:t>
            </a:r>
            <a:r>
              <a:rPr lang="en-US" i="1">
                <a:solidFill>
                  <a:srgbClr val="FFFFFF"/>
                </a:solidFill>
              </a:rPr>
              <a:t>article level</a:t>
            </a:r>
            <a:endParaRPr i="1">
              <a:solidFill>
                <a:srgbClr val="FFFFFF"/>
              </a:solidFill>
            </a:endParaRPr>
          </a:p>
        </p:txBody>
      </p:sp>
      <p:pic>
        <p:nvPicPr>
          <p:cNvPr id="737" name="Google Shape;737;p53"/>
          <p:cNvPicPr preferRelativeResize="0"/>
          <p:nvPr/>
        </p:nvPicPr>
        <p:blipFill>
          <a:blip r:embed="rId5">
            <a:alphaModFix/>
          </a:blip>
          <a:stretch>
            <a:fillRect/>
          </a:stretch>
        </p:blipFill>
        <p:spPr>
          <a:xfrm>
            <a:off x="1573499" y="1596525"/>
            <a:ext cx="5997000" cy="119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dirty="0" err="1">
                <a:solidFill>
                  <a:srgbClr val="999999"/>
                </a:solidFill>
              </a:rPr>
              <a:t>Brinegar</a:t>
            </a:r>
            <a:r>
              <a:rPr lang="en-US" sz="1000" i="1" dirty="0">
                <a:solidFill>
                  <a:srgbClr val="999999"/>
                </a:solidFill>
              </a:rPr>
              <a:t>, Huang, Whalen, Wilbur, Zimmermann</a:t>
            </a:r>
            <a:endParaRPr sz="1000" i="1" dirty="0">
              <a:solidFill>
                <a:srgbClr val="999999"/>
              </a:solidFill>
            </a:endParaRPr>
          </a:p>
        </p:txBody>
      </p:sp>
      <p:sp>
        <p:nvSpPr>
          <p:cNvPr id="191" name="Google Shape;191;p27"/>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3</a:t>
            </a:fld>
            <a:endParaRPr/>
          </a:p>
        </p:txBody>
      </p:sp>
      <p:sp>
        <p:nvSpPr>
          <p:cNvPr id="192" name="Google Shape;192;p27"/>
          <p:cNvSpPr txBox="1">
            <a:spLocks noGrp="1"/>
          </p:cNvSpPr>
          <p:nvPr>
            <p:ph type="title"/>
          </p:nvPr>
        </p:nvSpPr>
        <p:spPr>
          <a:xfrm>
            <a:off x="2000" y="767675"/>
            <a:ext cx="9144000" cy="7692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3000">
                <a:solidFill>
                  <a:srgbClr val="000000"/>
                </a:solidFill>
                <a:latin typeface="Arial"/>
                <a:ea typeface="Arial"/>
                <a:cs typeface="Arial"/>
                <a:sym typeface="Arial"/>
              </a:rPr>
              <a:t>Acknowledgements</a:t>
            </a:r>
            <a:endParaRPr sz="3000">
              <a:solidFill>
                <a:srgbClr val="000000"/>
              </a:solidFill>
              <a:latin typeface="Arial"/>
              <a:ea typeface="Arial"/>
              <a:cs typeface="Arial"/>
              <a:sym typeface="Arial"/>
            </a:endParaRPr>
          </a:p>
        </p:txBody>
      </p:sp>
      <p:sp>
        <p:nvSpPr>
          <p:cNvPr id="193" name="Google Shape;193;p27"/>
          <p:cNvSpPr txBox="1"/>
          <p:nvPr/>
        </p:nvSpPr>
        <p:spPr>
          <a:xfrm>
            <a:off x="324375" y="1317825"/>
            <a:ext cx="8618700" cy="34203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1000"/>
              </a:spcBef>
              <a:spcAft>
                <a:spcPts val="0"/>
              </a:spcAft>
              <a:buClr>
                <a:srgbClr val="F1C232"/>
              </a:buClr>
              <a:buSzPts val="1600"/>
              <a:buChar char="★"/>
            </a:pPr>
            <a:r>
              <a:rPr lang="en-US" sz="1600">
                <a:solidFill>
                  <a:schemeClr val="dk1"/>
                </a:solidFill>
              </a:rPr>
              <a:t>The George Mason University faculty and staff</a:t>
            </a:r>
            <a:endParaRPr sz="1600">
              <a:solidFill>
                <a:schemeClr val="dk1"/>
              </a:solidFill>
            </a:endParaRPr>
          </a:p>
          <a:p>
            <a:pPr marL="457200" lvl="0" indent="-330200" algn="just" rtl="0">
              <a:lnSpc>
                <a:spcPct val="100000"/>
              </a:lnSpc>
              <a:spcBef>
                <a:spcPts val="1000"/>
              </a:spcBef>
              <a:spcAft>
                <a:spcPts val="0"/>
              </a:spcAft>
              <a:buClr>
                <a:srgbClr val="F1C232"/>
              </a:buClr>
              <a:buSzPts val="1600"/>
              <a:buChar char="★"/>
            </a:pPr>
            <a:r>
              <a:rPr lang="en-US" sz="1600"/>
              <a:t>Dr. Emily Vraga, Associate Professor, Department of Communication, GMU</a:t>
            </a:r>
            <a:endParaRPr sz="1600"/>
          </a:p>
          <a:p>
            <a:pPr marL="457200" lvl="0" indent="-330200" algn="just" rtl="0">
              <a:lnSpc>
                <a:spcPct val="100000"/>
              </a:lnSpc>
              <a:spcBef>
                <a:spcPts val="1000"/>
              </a:spcBef>
              <a:spcAft>
                <a:spcPts val="0"/>
              </a:spcAft>
              <a:buClr>
                <a:srgbClr val="F1C232"/>
              </a:buClr>
              <a:buSzPts val="1600"/>
              <a:buChar char="★"/>
            </a:pPr>
            <a:r>
              <a:rPr lang="en-US" sz="1600"/>
              <a:t>Dr. Özlem Uzuner, Associate Professor, Information Sciences and Technology, GMU</a:t>
            </a:r>
            <a:endParaRPr sz="1600"/>
          </a:p>
          <a:p>
            <a:pPr marL="457200" lvl="0" indent="-330200" algn="just" rtl="0">
              <a:lnSpc>
                <a:spcPct val="100000"/>
              </a:lnSpc>
              <a:spcBef>
                <a:spcPts val="1000"/>
              </a:spcBef>
              <a:spcAft>
                <a:spcPts val="0"/>
              </a:spcAft>
              <a:buClr>
                <a:srgbClr val="F1C232"/>
              </a:buClr>
              <a:buSzPts val="1600"/>
              <a:buChar char="★"/>
            </a:pPr>
            <a:r>
              <a:rPr lang="en-US" sz="1600"/>
              <a:t>Dr. Daniel Tamul, Assistan</a:t>
            </a:r>
            <a:r>
              <a:rPr lang="en-US" sz="1600">
                <a:solidFill>
                  <a:schemeClr val="dk1"/>
                </a:solidFill>
              </a:rPr>
              <a:t>t Professor, Department of Communication, VT</a:t>
            </a:r>
            <a:endParaRPr sz="1600">
              <a:solidFill>
                <a:schemeClr val="dk1"/>
              </a:solidFill>
            </a:endParaRPr>
          </a:p>
          <a:p>
            <a:pPr marL="457200" lvl="0" indent="-330200" algn="just" rtl="0">
              <a:spcBef>
                <a:spcPts val="1000"/>
              </a:spcBef>
              <a:spcAft>
                <a:spcPts val="0"/>
              </a:spcAft>
              <a:buClr>
                <a:srgbClr val="F1C232"/>
              </a:buClr>
              <a:buSzPts val="1600"/>
              <a:buChar char="★"/>
            </a:pPr>
            <a:r>
              <a:rPr lang="en-US" sz="1600">
                <a:solidFill>
                  <a:schemeClr val="dk1"/>
                </a:solidFill>
              </a:rPr>
              <a:t>Dr. Keith Littlefield, SAIC </a:t>
            </a:r>
            <a:endParaRPr sz="1600">
              <a:solidFill>
                <a:schemeClr val="dk1"/>
              </a:solidFill>
            </a:endParaRPr>
          </a:p>
          <a:p>
            <a:pPr marL="457200" lvl="0" indent="-330200" algn="just" rtl="0">
              <a:lnSpc>
                <a:spcPct val="100000"/>
              </a:lnSpc>
              <a:spcBef>
                <a:spcPts val="1000"/>
              </a:spcBef>
              <a:spcAft>
                <a:spcPts val="1000"/>
              </a:spcAft>
              <a:buClr>
                <a:srgbClr val="F1C232"/>
              </a:buClr>
              <a:buSzPts val="1600"/>
              <a:buChar char="★"/>
            </a:pPr>
            <a:r>
              <a:rPr lang="en-US" sz="1600">
                <a:solidFill>
                  <a:schemeClr val="dk1"/>
                </a:solidFill>
              </a:rPr>
              <a:t>Finally, we would be remiss if we did not acknowledge the significant role that our families played in enabling our academic success. Their support and sacrifice over the last three years helped lift us all</a:t>
            </a:r>
            <a:endParaRPr sz="1600">
              <a:solidFill>
                <a:schemeClr val="dk1"/>
              </a:solidFill>
            </a:endParaRPr>
          </a:p>
        </p:txBody>
      </p:sp>
      <p:pic>
        <p:nvPicPr>
          <p:cNvPr id="194" name="Google Shape;194;p27"/>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95" name="Google Shape;195;p27"/>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96" name="Google Shape;196;p27"/>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97" name="Google Shape;197;p27"/>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4"/>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30</a:t>
            </a:fld>
            <a:endParaRPr/>
          </a:p>
        </p:txBody>
      </p:sp>
      <p:sp>
        <p:nvSpPr>
          <p:cNvPr id="744" name="Google Shape;744;p54"/>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745" name="Google Shape;745;p54"/>
          <p:cNvSpPr/>
          <p:nvPr/>
        </p:nvSpPr>
        <p:spPr>
          <a:xfrm>
            <a:off x="1454788" y="810855"/>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746" name="Google Shape;746;p54"/>
          <p:cNvSpPr/>
          <p:nvPr/>
        </p:nvSpPr>
        <p:spPr>
          <a:xfrm>
            <a:off x="833831" y="1007647"/>
            <a:ext cx="2059200" cy="350700"/>
          </a:xfrm>
          <a:prstGeom prst="homePlate">
            <a:avLst>
              <a:gd name="adj" fmla="val 50000"/>
            </a:avLst>
          </a:prstGeom>
          <a:solidFill>
            <a:srgbClr val="1C4587"/>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Conclusions</a:t>
            </a:r>
            <a:endParaRPr sz="2200">
              <a:solidFill>
                <a:srgbClr val="D9D9D9"/>
              </a:solidFill>
            </a:endParaRPr>
          </a:p>
        </p:txBody>
      </p:sp>
      <p:sp>
        <p:nvSpPr>
          <p:cNvPr id="747" name="Google Shape;747;p54"/>
          <p:cNvSpPr/>
          <p:nvPr/>
        </p:nvSpPr>
        <p:spPr>
          <a:xfrm flipH="1">
            <a:off x="828693" y="811698"/>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4"/>
          <p:cNvSpPr txBox="1"/>
          <p:nvPr/>
        </p:nvSpPr>
        <p:spPr>
          <a:xfrm>
            <a:off x="2803150" y="912975"/>
            <a:ext cx="2851500" cy="512100"/>
          </a:xfrm>
          <a:prstGeom prst="rect">
            <a:avLst/>
          </a:prstGeom>
          <a:noFill/>
          <a:ln>
            <a:noFill/>
          </a:ln>
        </p:spPr>
        <p:txBody>
          <a:bodyPr spcFirstLastPara="1" wrap="square" lIns="91425" tIns="0" rIns="91425" bIns="0" anchor="t" anchorCtr="0">
            <a:noAutofit/>
          </a:bodyPr>
          <a:lstStyle/>
          <a:p>
            <a:pPr marL="457200" lvl="0" indent="-330200" algn="l" rtl="0">
              <a:spcBef>
                <a:spcPts val="0"/>
              </a:spcBef>
              <a:spcAft>
                <a:spcPts val="0"/>
              </a:spcAft>
              <a:buClr>
                <a:srgbClr val="999999"/>
              </a:buClr>
              <a:buSzPts val="1600"/>
              <a:buChar char="●"/>
            </a:pPr>
            <a:r>
              <a:rPr lang="en-US" sz="1600">
                <a:solidFill>
                  <a:srgbClr val="999999"/>
                </a:solidFill>
              </a:rPr>
              <a:t>Conclusions</a:t>
            </a:r>
            <a:endParaRPr sz="1600">
              <a:solidFill>
                <a:srgbClr val="999999"/>
              </a:solidFill>
            </a:endParaRPr>
          </a:p>
          <a:p>
            <a:pPr marL="457200" lvl="0" indent="-330200" algn="l" rtl="0">
              <a:spcBef>
                <a:spcPts val="0"/>
              </a:spcBef>
              <a:spcAft>
                <a:spcPts val="0"/>
              </a:spcAft>
              <a:buClr>
                <a:schemeClr val="dk1"/>
              </a:buClr>
              <a:buSzPts val="1600"/>
              <a:buChar char="●"/>
            </a:pPr>
            <a:r>
              <a:rPr lang="en-US" sz="1600">
                <a:solidFill>
                  <a:schemeClr val="dk1"/>
                </a:solidFill>
              </a:rPr>
              <a:t>Lessons Learned</a:t>
            </a:r>
            <a:endParaRPr sz="1600">
              <a:solidFill>
                <a:srgbClr val="B7B7B7"/>
              </a:solidFill>
            </a:endParaRPr>
          </a:p>
        </p:txBody>
      </p:sp>
      <p:sp>
        <p:nvSpPr>
          <p:cNvPr id="749" name="Google Shape;749;p54"/>
          <p:cNvSpPr txBox="1"/>
          <p:nvPr/>
        </p:nvSpPr>
        <p:spPr>
          <a:xfrm>
            <a:off x="5333159" y="912971"/>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Future work</a:t>
            </a:r>
            <a:endParaRPr sz="1600">
              <a:solidFill>
                <a:srgbClr val="999999"/>
              </a:solidFill>
            </a:endParaRPr>
          </a:p>
        </p:txBody>
      </p:sp>
      <p:pic>
        <p:nvPicPr>
          <p:cNvPr id="750" name="Google Shape;750;p54"/>
          <p:cNvPicPr preferRelativeResize="0"/>
          <p:nvPr/>
        </p:nvPicPr>
        <p:blipFill>
          <a:blip r:embed="rId3">
            <a:alphaModFix amt="50000"/>
          </a:blip>
          <a:stretch>
            <a:fillRect/>
          </a:stretch>
        </p:blipFill>
        <p:spPr>
          <a:xfrm>
            <a:off x="60175" y="32223"/>
            <a:ext cx="691647" cy="494033"/>
          </a:xfrm>
          <a:prstGeom prst="rect">
            <a:avLst/>
          </a:prstGeom>
          <a:noFill/>
          <a:ln>
            <a:noFill/>
          </a:ln>
        </p:spPr>
      </p:pic>
      <p:pic>
        <p:nvPicPr>
          <p:cNvPr id="751" name="Google Shape;751;p54"/>
          <p:cNvPicPr preferRelativeResize="0"/>
          <p:nvPr/>
        </p:nvPicPr>
        <p:blipFill>
          <a:blip r:embed="rId4">
            <a:alphaModFix/>
          </a:blip>
          <a:stretch>
            <a:fillRect/>
          </a:stretch>
        </p:blipFill>
        <p:spPr>
          <a:xfrm>
            <a:off x="4610975" y="3573329"/>
            <a:ext cx="3705750" cy="1253621"/>
          </a:xfrm>
          <a:prstGeom prst="rect">
            <a:avLst/>
          </a:prstGeom>
          <a:noFill/>
          <a:ln>
            <a:noFill/>
          </a:ln>
        </p:spPr>
      </p:pic>
      <p:cxnSp>
        <p:nvCxnSpPr>
          <p:cNvPr id="752" name="Google Shape;752;p54"/>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753" name="Google Shape;753;p54"/>
          <p:cNvPicPr preferRelativeResize="0"/>
          <p:nvPr/>
        </p:nvPicPr>
        <p:blipFill>
          <a:blip r:embed="rId5">
            <a:alphaModFix amt="50000"/>
          </a:blip>
          <a:stretch>
            <a:fillRect/>
          </a:stretch>
        </p:blipFill>
        <p:spPr>
          <a:xfrm flipH="1">
            <a:off x="8527045" y="26344"/>
            <a:ext cx="594360" cy="534924"/>
          </a:xfrm>
          <a:prstGeom prst="rect">
            <a:avLst/>
          </a:prstGeom>
          <a:noFill/>
          <a:ln>
            <a:noFill/>
          </a:ln>
        </p:spPr>
      </p:pic>
      <p:sp>
        <p:nvSpPr>
          <p:cNvPr id="754" name="Google Shape;754;p54"/>
          <p:cNvSpPr txBox="1"/>
          <p:nvPr/>
        </p:nvSpPr>
        <p:spPr>
          <a:xfrm>
            <a:off x="786075" y="1832650"/>
            <a:ext cx="3705900" cy="2859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Label dataset at the article level </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a:solidFill>
                  <a:schemeClr val="dk1"/>
                </a:solidFill>
              </a:rPr>
              <a:t>Engage subject matter experts for project feasibility</a:t>
            </a:r>
            <a:endParaRPr sz="1600">
              <a:solidFill>
                <a:schemeClr val="dk1"/>
              </a:solidFill>
            </a:endParaRPr>
          </a:p>
          <a:p>
            <a:pPr marL="0" lvl="0" indent="0" algn="l" rtl="0">
              <a:lnSpc>
                <a:spcPct val="115000"/>
              </a:lnSpc>
              <a:spcBef>
                <a:spcPts val="0"/>
              </a:spcBef>
              <a:spcAft>
                <a:spcPts val="0"/>
              </a:spcAft>
              <a:buNone/>
            </a:pPr>
            <a:endParaRPr sz="1600">
              <a:solidFill>
                <a:schemeClr val="dk1"/>
              </a:solidFill>
            </a:endParaRPr>
          </a:p>
          <a:p>
            <a:pPr marL="457200" lvl="0" indent="0" algn="l" rtl="0">
              <a:lnSpc>
                <a:spcPct val="115000"/>
              </a:lnSpc>
              <a:spcBef>
                <a:spcPts val="0"/>
              </a:spcBef>
              <a:spcAft>
                <a:spcPts val="0"/>
              </a:spcAft>
              <a:buNone/>
            </a:pPr>
            <a:endParaRPr sz="1600">
              <a:solidFill>
                <a:schemeClr val="dk1"/>
              </a:solidFill>
            </a:endParaRPr>
          </a:p>
          <a:p>
            <a:pPr marL="457200" lvl="0" indent="-330200" algn="l" rtl="0">
              <a:lnSpc>
                <a:spcPct val="115000"/>
              </a:lnSpc>
              <a:spcBef>
                <a:spcPts val="0"/>
              </a:spcBef>
              <a:spcAft>
                <a:spcPts val="0"/>
              </a:spcAft>
              <a:buSzPts val="1600"/>
              <a:buChar char="●"/>
            </a:pPr>
            <a:r>
              <a:rPr lang="en-US" sz="1600">
                <a:solidFill>
                  <a:schemeClr val="dk1"/>
                </a:solidFill>
              </a:rPr>
              <a:t>Scale the compute environment early</a:t>
            </a:r>
            <a:endParaRPr sz="1600"/>
          </a:p>
          <a:p>
            <a:pPr marL="457200" marR="0" lvl="0" indent="0" algn="l" rtl="0">
              <a:lnSpc>
                <a:spcPct val="100000"/>
              </a:lnSpc>
              <a:spcBef>
                <a:spcPts val="0"/>
              </a:spcBef>
              <a:spcAft>
                <a:spcPts val="0"/>
              </a:spcAft>
              <a:buNone/>
            </a:pPr>
            <a:endParaRPr sz="1600"/>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755" name="Google Shape;755;p54"/>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756" name="Google Shape;756;p54"/>
          <p:cNvPicPr preferRelativeResize="0"/>
          <p:nvPr/>
        </p:nvPicPr>
        <p:blipFill>
          <a:blip r:embed="rId6">
            <a:alphaModFix/>
          </a:blip>
          <a:stretch>
            <a:fillRect/>
          </a:stretch>
        </p:blipFill>
        <p:spPr>
          <a:xfrm>
            <a:off x="4610975" y="1613175"/>
            <a:ext cx="3705751" cy="1296476"/>
          </a:xfrm>
          <a:prstGeom prst="rect">
            <a:avLst/>
          </a:prstGeom>
          <a:noFill/>
          <a:ln>
            <a:noFill/>
          </a:ln>
        </p:spPr>
      </p:pic>
      <p:pic>
        <p:nvPicPr>
          <p:cNvPr id="757" name="Google Shape;757;p54"/>
          <p:cNvPicPr preferRelativeResize="0"/>
          <p:nvPr/>
        </p:nvPicPr>
        <p:blipFill>
          <a:blip r:embed="rId7">
            <a:alphaModFix/>
          </a:blip>
          <a:stretch>
            <a:fillRect/>
          </a:stretch>
        </p:blipFill>
        <p:spPr>
          <a:xfrm>
            <a:off x="4610976" y="2865613"/>
            <a:ext cx="3705750" cy="66431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55"/>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31</a:t>
            </a:fld>
            <a:endParaRPr/>
          </a:p>
        </p:txBody>
      </p:sp>
      <p:sp>
        <p:nvSpPr>
          <p:cNvPr id="764" name="Google Shape;764;p55"/>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765" name="Google Shape;765;p55"/>
          <p:cNvSpPr/>
          <p:nvPr/>
        </p:nvSpPr>
        <p:spPr>
          <a:xfrm>
            <a:off x="1454788" y="810855"/>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766" name="Google Shape;766;p55"/>
          <p:cNvSpPr/>
          <p:nvPr/>
        </p:nvSpPr>
        <p:spPr>
          <a:xfrm>
            <a:off x="833831" y="1007647"/>
            <a:ext cx="2059200" cy="350700"/>
          </a:xfrm>
          <a:prstGeom prst="homePlate">
            <a:avLst>
              <a:gd name="adj" fmla="val 50000"/>
            </a:avLst>
          </a:prstGeom>
          <a:solidFill>
            <a:srgbClr val="1C4587"/>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Conclusions</a:t>
            </a:r>
            <a:endParaRPr sz="2200">
              <a:solidFill>
                <a:srgbClr val="D9D9D9"/>
              </a:solidFill>
            </a:endParaRPr>
          </a:p>
        </p:txBody>
      </p:sp>
      <p:sp>
        <p:nvSpPr>
          <p:cNvPr id="767" name="Google Shape;767;p55"/>
          <p:cNvSpPr/>
          <p:nvPr/>
        </p:nvSpPr>
        <p:spPr>
          <a:xfrm flipH="1">
            <a:off x="828693" y="811698"/>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txBox="1"/>
          <p:nvPr/>
        </p:nvSpPr>
        <p:spPr>
          <a:xfrm>
            <a:off x="2803150" y="912975"/>
            <a:ext cx="2851500" cy="512100"/>
          </a:xfrm>
          <a:prstGeom prst="rect">
            <a:avLst/>
          </a:prstGeom>
          <a:noFill/>
          <a:ln>
            <a:noFill/>
          </a:ln>
        </p:spPr>
        <p:txBody>
          <a:bodyPr spcFirstLastPara="1" wrap="square" lIns="91425" tIns="0" rIns="91425" bIns="0" anchor="t" anchorCtr="0">
            <a:noAutofit/>
          </a:bodyPr>
          <a:lstStyle/>
          <a:p>
            <a:pPr marL="457200" lvl="0" indent="-330200" algn="l" rtl="0">
              <a:spcBef>
                <a:spcPts val="0"/>
              </a:spcBef>
              <a:spcAft>
                <a:spcPts val="0"/>
              </a:spcAft>
              <a:buClr>
                <a:srgbClr val="999999"/>
              </a:buClr>
              <a:buSzPts val="1600"/>
              <a:buChar char="●"/>
            </a:pPr>
            <a:r>
              <a:rPr lang="en-US" sz="1600">
                <a:solidFill>
                  <a:srgbClr val="999999"/>
                </a:solidFill>
              </a:rPr>
              <a:t>Conclusions</a:t>
            </a:r>
            <a:endParaRPr sz="1600">
              <a:solidFill>
                <a:srgbClr val="999999"/>
              </a:solidFill>
            </a:endParaRPr>
          </a:p>
          <a:p>
            <a:pPr marL="457200" lvl="0" indent="-330200" algn="l" rtl="0">
              <a:spcBef>
                <a:spcPts val="0"/>
              </a:spcBef>
              <a:spcAft>
                <a:spcPts val="0"/>
              </a:spcAft>
              <a:buClr>
                <a:srgbClr val="999999"/>
              </a:buClr>
              <a:buSzPts val="1600"/>
              <a:buChar char="●"/>
            </a:pPr>
            <a:r>
              <a:rPr lang="en-US" sz="1600">
                <a:solidFill>
                  <a:srgbClr val="999999"/>
                </a:solidFill>
              </a:rPr>
              <a:t>Lessons Learned</a:t>
            </a:r>
            <a:endParaRPr sz="1600">
              <a:solidFill>
                <a:srgbClr val="999999"/>
              </a:solidFill>
            </a:endParaRPr>
          </a:p>
        </p:txBody>
      </p:sp>
      <p:sp>
        <p:nvSpPr>
          <p:cNvPr id="769" name="Google Shape;769;p55"/>
          <p:cNvSpPr txBox="1"/>
          <p:nvPr/>
        </p:nvSpPr>
        <p:spPr>
          <a:xfrm>
            <a:off x="5333159" y="912971"/>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Future work</a:t>
            </a:r>
            <a:endParaRPr sz="1600"/>
          </a:p>
        </p:txBody>
      </p:sp>
      <p:pic>
        <p:nvPicPr>
          <p:cNvPr id="770" name="Google Shape;770;p55"/>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771" name="Google Shape;771;p55"/>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772" name="Google Shape;772;p55"/>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773" name="Google Shape;773;p55"/>
          <p:cNvSpPr txBox="1"/>
          <p:nvPr/>
        </p:nvSpPr>
        <p:spPr>
          <a:xfrm>
            <a:off x="855800" y="1680250"/>
            <a:ext cx="7457100" cy="2934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Develop “gold standard” leaning labeled, article level dataset </a:t>
            </a:r>
            <a:endParaRPr i="1">
              <a:solidFill>
                <a:srgbClr val="980000"/>
              </a:solidFill>
            </a:endParaRPr>
          </a:p>
          <a:p>
            <a:pPr marL="914400" lvl="1" indent="-317500" algn="l" rtl="0">
              <a:spcBef>
                <a:spcPts val="0"/>
              </a:spcBef>
              <a:spcAft>
                <a:spcPts val="0"/>
              </a:spcAft>
              <a:buSzPts val="1400"/>
              <a:buChar char="○"/>
            </a:pPr>
            <a:r>
              <a:rPr lang="en-US"/>
              <a:t>By subject matters experts (SMEs)</a:t>
            </a:r>
            <a:endParaRPr/>
          </a:p>
          <a:p>
            <a:pPr marL="914400" lvl="0" indent="0" algn="l" rtl="0">
              <a:spcBef>
                <a:spcPts val="0"/>
              </a:spcBef>
              <a:spcAft>
                <a:spcPts val="0"/>
              </a:spcAft>
              <a:buNone/>
            </a:pPr>
            <a:endParaRPr/>
          </a:p>
          <a:p>
            <a:pPr marL="457200" lvl="0" indent="-317500" algn="l" rtl="0">
              <a:spcBef>
                <a:spcPts val="0"/>
              </a:spcBef>
              <a:spcAft>
                <a:spcPts val="0"/>
              </a:spcAft>
              <a:buClr>
                <a:schemeClr val="dk1"/>
              </a:buClr>
              <a:buSzPts val="1400"/>
              <a:buChar char="●"/>
            </a:pPr>
            <a:r>
              <a:rPr lang="en-US">
                <a:solidFill>
                  <a:schemeClr val="dk1"/>
                </a:solidFill>
              </a:rPr>
              <a:t>Build out dataset to sufficient size </a:t>
            </a:r>
            <a:endParaRPr i="1">
              <a:solidFill>
                <a:srgbClr val="980000"/>
              </a:solidFill>
            </a:endParaRPr>
          </a:p>
          <a:p>
            <a:pPr marL="914400" lvl="1" indent="-317500" algn="l" rtl="0">
              <a:spcBef>
                <a:spcPts val="0"/>
              </a:spcBef>
              <a:spcAft>
                <a:spcPts val="0"/>
              </a:spcAft>
              <a:buClr>
                <a:schemeClr val="dk1"/>
              </a:buClr>
              <a:buSzPts val="1400"/>
              <a:buChar char="○"/>
            </a:pPr>
            <a:r>
              <a:rPr lang="en-US">
                <a:solidFill>
                  <a:schemeClr val="dk1"/>
                </a:solidFill>
              </a:rPr>
              <a:t>By non-SMEs, vetted using “gold standard” dataset</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t>Explore additional analytic models</a:t>
            </a:r>
            <a:endParaRPr/>
          </a:p>
          <a:p>
            <a:pPr marL="914400" lvl="1" indent="-317500" algn="l" rtl="0">
              <a:spcBef>
                <a:spcPts val="0"/>
              </a:spcBef>
              <a:spcAft>
                <a:spcPts val="0"/>
              </a:spcAft>
              <a:buClr>
                <a:schemeClr val="dk1"/>
              </a:buClr>
              <a:buSzPts val="1400"/>
              <a:buChar char="○"/>
            </a:pPr>
            <a:r>
              <a:rPr lang="en-US">
                <a:solidFill>
                  <a:schemeClr val="dk1"/>
                </a:solidFill>
              </a:rPr>
              <a:t>Recurrent Neural Network (RNN)</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Long Short Term Memory (LSTM)</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Reinforcement Learning</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Transfer Learning</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Attention based methods</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Compare accuracy and performance of analytic models</a:t>
            </a:r>
            <a:endParaRPr>
              <a:solidFill>
                <a:schemeClr val="dk1"/>
              </a:solidFill>
            </a:endParaRPr>
          </a:p>
          <a:p>
            <a:pPr marL="0" lvl="0" indent="0" algn="l" rtl="0">
              <a:spcBef>
                <a:spcPts val="0"/>
              </a:spcBef>
              <a:spcAft>
                <a:spcPts val="0"/>
              </a:spcAft>
              <a:buNone/>
            </a:pPr>
            <a:endParaRPr/>
          </a:p>
        </p:txBody>
      </p:sp>
      <p:sp>
        <p:nvSpPr>
          <p:cNvPr id="774" name="Google Shape;774;p55"/>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3" name="Picture 2">
            <a:extLst>
              <a:ext uri="{FF2B5EF4-FFF2-40B4-BE49-F238E27FC236}">
                <a16:creationId xmlns:a16="http://schemas.microsoft.com/office/drawing/2014/main" id="{52EF5307-8EC8-427A-B918-2BAB38FF6645}"/>
              </a:ext>
            </a:extLst>
          </p:cNvPr>
          <p:cNvPicPr>
            <a:picLocks noChangeAspect="1"/>
          </p:cNvPicPr>
          <p:nvPr/>
        </p:nvPicPr>
        <p:blipFill>
          <a:blip r:embed="rId5"/>
          <a:stretch>
            <a:fillRect/>
          </a:stretch>
        </p:blipFill>
        <p:spPr>
          <a:xfrm>
            <a:off x="6375366" y="1658818"/>
            <a:ext cx="2448859" cy="2006628"/>
          </a:xfrm>
          <a:prstGeom prst="rect">
            <a:avLst/>
          </a:prstGeom>
        </p:spPr>
      </p:pic>
      <p:pic>
        <p:nvPicPr>
          <p:cNvPr id="1026" name="Picture 2" descr="      750,000   articles&#10;                10   labels/article&#10;           $0.01   per labels&#10; =   $75,000   data set&#10;">
            <a:extLst>
              <a:ext uri="{FF2B5EF4-FFF2-40B4-BE49-F238E27FC236}">
                <a16:creationId xmlns:a16="http://schemas.microsoft.com/office/drawing/2014/main" id="{9E678527-3F2D-44A4-9134-956618FD86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0057" y="3755637"/>
            <a:ext cx="2076421" cy="10419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81"/>
        <p:cNvGrpSpPr/>
        <p:nvPr/>
      </p:nvGrpSpPr>
      <p:grpSpPr>
        <a:xfrm>
          <a:off x="0" y="0"/>
          <a:ext cx="0" cy="0"/>
          <a:chOff x="0" y="0"/>
          <a:chExt cx="0" cy="0"/>
        </a:xfrm>
      </p:grpSpPr>
      <p:sp>
        <p:nvSpPr>
          <p:cNvPr id="782" name="Google Shape;782;p56"/>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32</a:t>
            </a:fld>
            <a:endParaRPr/>
          </a:p>
        </p:txBody>
      </p:sp>
      <p:sp>
        <p:nvSpPr>
          <p:cNvPr id="783" name="Google Shape;783;p56"/>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pic>
        <p:nvPicPr>
          <p:cNvPr id="784" name="Google Shape;784;p56"/>
          <p:cNvPicPr preferRelativeResize="0"/>
          <p:nvPr/>
        </p:nvPicPr>
        <p:blipFill>
          <a:blip r:embed="rId3">
            <a:alphaModFix amt="24000"/>
          </a:blip>
          <a:stretch>
            <a:fillRect/>
          </a:stretch>
        </p:blipFill>
        <p:spPr>
          <a:xfrm flipH="1">
            <a:off x="73680" y="1339488"/>
            <a:ext cx="3415700" cy="3074125"/>
          </a:xfrm>
          <a:prstGeom prst="rect">
            <a:avLst/>
          </a:prstGeom>
          <a:noFill/>
          <a:ln>
            <a:noFill/>
          </a:ln>
        </p:spPr>
      </p:pic>
      <p:pic>
        <p:nvPicPr>
          <p:cNvPr id="785" name="Google Shape;785;p56"/>
          <p:cNvPicPr preferRelativeResize="0"/>
          <p:nvPr/>
        </p:nvPicPr>
        <p:blipFill>
          <a:blip r:embed="rId4">
            <a:alphaModFix amt="50000"/>
          </a:blip>
          <a:stretch>
            <a:fillRect/>
          </a:stretch>
        </p:blipFill>
        <p:spPr>
          <a:xfrm>
            <a:off x="60175" y="32223"/>
            <a:ext cx="691647" cy="494033"/>
          </a:xfrm>
          <a:prstGeom prst="rect">
            <a:avLst/>
          </a:prstGeom>
          <a:noFill/>
          <a:ln>
            <a:noFill/>
          </a:ln>
        </p:spPr>
      </p:pic>
      <p:cxnSp>
        <p:nvCxnSpPr>
          <p:cNvPr id="786" name="Google Shape;786;p56"/>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sp>
        <p:nvSpPr>
          <p:cNvPr id="787" name="Google Shape;787;p56"/>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Textual U.S. News Reporting | Spring 2019</a:t>
            </a:r>
            <a:endParaRPr sz="1200" i="1">
              <a:solidFill>
                <a:srgbClr val="999999"/>
              </a:solidFill>
            </a:endParaRPr>
          </a:p>
        </p:txBody>
      </p:sp>
      <p:pic>
        <p:nvPicPr>
          <p:cNvPr id="788" name="Google Shape;788;p56"/>
          <p:cNvPicPr preferRelativeResize="0"/>
          <p:nvPr/>
        </p:nvPicPr>
        <p:blipFill>
          <a:blip r:embed="rId3">
            <a:alphaModFix amt="50000"/>
          </a:blip>
          <a:stretch>
            <a:fillRect/>
          </a:stretch>
        </p:blipFill>
        <p:spPr>
          <a:xfrm flipH="1">
            <a:off x="8527045" y="26344"/>
            <a:ext cx="594360" cy="534924"/>
          </a:xfrm>
          <a:prstGeom prst="rect">
            <a:avLst/>
          </a:prstGeom>
          <a:noFill/>
          <a:ln>
            <a:noFill/>
          </a:ln>
        </p:spPr>
      </p:pic>
      <p:sp>
        <p:nvSpPr>
          <p:cNvPr id="789" name="Google Shape;789;p56"/>
          <p:cNvSpPr txBox="1"/>
          <p:nvPr/>
        </p:nvSpPr>
        <p:spPr>
          <a:xfrm>
            <a:off x="2096150" y="2382750"/>
            <a:ext cx="6949500" cy="508500"/>
          </a:xfrm>
          <a:prstGeom prst="rect">
            <a:avLst/>
          </a:prstGeom>
          <a:noFill/>
          <a:ln>
            <a:noFill/>
          </a:ln>
        </p:spPr>
        <p:txBody>
          <a:bodyPr spcFirstLastPara="1" wrap="square" lIns="91425" tIns="91425" rIns="91425" bIns="91425" anchor="t" anchorCtr="0">
            <a:noAutofit/>
          </a:bodyPr>
          <a:lstStyle/>
          <a:p>
            <a:pPr marL="0" lvl="0" indent="0" algn="r" rtl="0">
              <a:lnSpc>
                <a:spcPct val="107916"/>
              </a:lnSpc>
              <a:spcBef>
                <a:spcPts val="0"/>
              </a:spcBef>
              <a:spcAft>
                <a:spcPts val="0"/>
              </a:spcAft>
              <a:buNone/>
            </a:pPr>
            <a:r>
              <a:rPr lang="en-US" sz="2200" b="1">
                <a:solidFill>
                  <a:srgbClr val="00000A"/>
                </a:solidFill>
              </a:rPr>
              <a:t>Predicting Political Lean in U.S. Political News </a:t>
            </a:r>
            <a:endParaRPr sz="2200" b="1">
              <a:solidFill>
                <a:srgbClr val="00000A"/>
              </a:solidFill>
            </a:endParaRPr>
          </a:p>
          <a:p>
            <a:pPr marL="0" lvl="0" indent="0" algn="r" rtl="0">
              <a:lnSpc>
                <a:spcPct val="107916"/>
              </a:lnSpc>
              <a:spcBef>
                <a:spcPts val="0"/>
              </a:spcBef>
              <a:spcAft>
                <a:spcPts val="0"/>
              </a:spcAft>
              <a:buNone/>
            </a:pPr>
            <a:endParaRPr b="1">
              <a:solidFill>
                <a:srgbClr val="00000A"/>
              </a:solidFill>
            </a:endParaRPr>
          </a:p>
          <a:p>
            <a:pPr marL="0" lvl="0" indent="0" algn="r" rtl="0">
              <a:lnSpc>
                <a:spcPct val="107916"/>
              </a:lnSpc>
              <a:spcBef>
                <a:spcPts val="0"/>
              </a:spcBef>
              <a:spcAft>
                <a:spcPts val="0"/>
              </a:spcAft>
              <a:buNone/>
            </a:pPr>
            <a:endParaRPr b="1">
              <a:solidFill>
                <a:srgbClr val="00000A"/>
              </a:solidFill>
            </a:endParaRPr>
          </a:p>
        </p:txBody>
      </p:sp>
      <p:sp>
        <p:nvSpPr>
          <p:cNvPr id="790" name="Google Shape;790;p56"/>
          <p:cNvSpPr txBox="1"/>
          <p:nvPr/>
        </p:nvSpPr>
        <p:spPr>
          <a:xfrm>
            <a:off x="3451250" y="2861500"/>
            <a:ext cx="4239300" cy="4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Backup Slides</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57"/>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7"/>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798" name="Google Shape;798;p57"/>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7"/>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SzPts val="1600"/>
              <a:buChar char="●"/>
            </a:pPr>
            <a:r>
              <a:rPr lang="en-US" sz="1600"/>
              <a:t>Motivation</a:t>
            </a:r>
            <a:endParaRPr sz="1600"/>
          </a:p>
          <a:p>
            <a:pPr marL="137160" lvl="0" indent="-238759" algn="l" rtl="0">
              <a:spcBef>
                <a:spcPts val="0"/>
              </a:spcBef>
              <a:spcAft>
                <a:spcPts val="0"/>
              </a:spcAft>
              <a:buClr>
                <a:srgbClr val="999999"/>
              </a:buClr>
              <a:buSzPts val="1600"/>
              <a:buChar char="●"/>
            </a:pPr>
            <a:r>
              <a:rPr lang="en-US" sz="1600">
                <a:solidFill>
                  <a:srgbClr val="999999"/>
                </a:solidFill>
              </a:rPr>
              <a:t>Definitions</a:t>
            </a:r>
            <a:endParaRPr sz="1600">
              <a:solidFill>
                <a:srgbClr val="999999"/>
              </a:solidFill>
            </a:endParaRPr>
          </a:p>
        </p:txBody>
      </p:sp>
      <p:sp>
        <p:nvSpPr>
          <p:cNvPr id="800" name="Google Shape;800;p57"/>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Our Project</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Related work</a:t>
            </a:r>
            <a:endParaRPr sz="1600">
              <a:solidFill>
                <a:srgbClr val="B7B7B7"/>
              </a:solidFill>
            </a:endParaRPr>
          </a:p>
        </p:txBody>
      </p:sp>
      <p:pic>
        <p:nvPicPr>
          <p:cNvPr id="801" name="Google Shape;801;p57"/>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802" name="Google Shape;802;p57"/>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803" name="Google Shape;803;p57"/>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804" name="Google Shape;804;p57"/>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805" name="Google Shape;805;p57"/>
          <p:cNvPicPr preferRelativeResize="0"/>
          <p:nvPr/>
        </p:nvPicPr>
        <p:blipFill>
          <a:blip r:embed="rId5">
            <a:alphaModFix/>
          </a:blip>
          <a:stretch>
            <a:fillRect/>
          </a:stretch>
        </p:blipFill>
        <p:spPr>
          <a:xfrm>
            <a:off x="1245913" y="1625351"/>
            <a:ext cx="6652174" cy="3192175"/>
          </a:xfrm>
          <a:prstGeom prst="rect">
            <a:avLst/>
          </a:prstGeom>
          <a:noFill/>
          <a:ln>
            <a:noFill/>
          </a:ln>
        </p:spPr>
      </p:pic>
      <p:sp>
        <p:nvSpPr>
          <p:cNvPr id="806" name="Google Shape;806;p57"/>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58"/>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sp>
        <p:nvSpPr>
          <p:cNvPr id="813" name="Google Shape;813;p58"/>
          <p:cNvSpPr txBox="1"/>
          <p:nvPr/>
        </p:nvSpPr>
        <p:spPr>
          <a:xfrm>
            <a:off x="0" y="4738200"/>
            <a:ext cx="91344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B7B7B7"/>
                </a:solidFill>
              </a:rPr>
              <a:t>Brinegar, Huang, Whalen, Wilbur, Zimmermann</a:t>
            </a:r>
            <a:endParaRPr sz="1000" i="1">
              <a:solidFill>
                <a:srgbClr val="B7B7B7"/>
              </a:solidFill>
            </a:endParaRPr>
          </a:p>
        </p:txBody>
      </p:sp>
      <p:sp>
        <p:nvSpPr>
          <p:cNvPr id="814" name="Google Shape;814;p58"/>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8"/>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816" name="Google Shape;816;p58"/>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8"/>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SzPts val="1600"/>
              <a:buChar char="●"/>
            </a:pPr>
            <a:r>
              <a:rPr lang="en-US" sz="1600"/>
              <a:t>Definitions</a:t>
            </a:r>
            <a:endParaRPr sz="1600"/>
          </a:p>
        </p:txBody>
      </p:sp>
      <p:sp>
        <p:nvSpPr>
          <p:cNvPr id="818" name="Google Shape;818;p58"/>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Our Project</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Related work</a:t>
            </a:r>
            <a:endParaRPr sz="1600">
              <a:solidFill>
                <a:srgbClr val="B7B7B7"/>
              </a:solidFill>
            </a:endParaRPr>
          </a:p>
        </p:txBody>
      </p:sp>
      <p:pic>
        <p:nvPicPr>
          <p:cNvPr id="819" name="Google Shape;819;p58"/>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820" name="Google Shape;820;p58"/>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821" name="Google Shape;821;p58"/>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822" name="Google Shape;822;p58"/>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823" name="Google Shape;823;p58"/>
          <p:cNvSpPr txBox="1">
            <a:spLocks noGrp="1"/>
          </p:cNvSpPr>
          <p:nvPr>
            <p:ph type="title"/>
          </p:nvPr>
        </p:nvSpPr>
        <p:spPr>
          <a:xfrm>
            <a:off x="457200" y="1511098"/>
            <a:ext cx="8229600" cy="696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Calibri"/>
              <a:buNone/>
            </a:pPr>
            <a:r>
              <a:rPr lang="en-US" sz="2800">
                <a:latin typeface="Arial"/>
                <a:ea typeface="Arial"/>
                <a:cs typeface="Arial"/>
                <a:sym typeface="Arial"/>
              </a:rPr>
              <a:t>Major Biases, Generally Defined</a:t>
            </a:r>
            <a:endParaRPr sz="2800">
              <a:latin typeface="Arial"/>
              <a:ea typeface="Arial"/>
              <a:cs typeface="Arial"/>
              <a:sym typeface="Arial"/>
            </a:endParaRPr>
          </a:p>
        </p:txBody>
      </p:sp>
      <p:sp>
        <p:nvSpPr>
          <p:cNvPr id="824" name="Google Shape;824;p58"/>
          <p:cNvSpPr txBox="1"/>
          <p:nvPr/>
        </p:nvSpPr>
        <p:spPr>
          <a:xfrm>
            <a:off x="793650" y="2251350"/>
            <a:ext cx="7556700" cy="2146800"/>
          </a:xfrm>
          <a:prstGeom prst="rect">
            <a:avLst/>
          </a:prstGeom>
          <a:noFill/>
          <a:ln>
            <a:noFill/>
          </a:ln>
        </p:spPr>
        <p:txBody>
          <a:bodyPr spcFirstLastPara="1" wrap="square" lIns="91425" tIns="45700" rIns="91425" bIns="45700" anchor="t" anchorCtr="0">
            <a:noAutofit/>
          </a:bodyPr>
          <a:lstStyle/>
          <a:p>
            <a:pPr marL="342900" marR="0" lvl="0" indent="-317500" algn="l" rtl="0">
              <a:spcBef>
                <a:spcPts val="0"/>
              </a:spcBef>
              <a:spcAft>
                <a:spcPts val="0"/>
              </a:spcAft>
              <a:buClr>
                <a:schemeClr val="dk1"/>
              </a:buClr>
              <a:buSzPts val="1400"/>
              <a:buAutoNum type="arabicPeriod"/>
            </a:pPr>
            <a:r>
              <a:rPr lang="en-US" i="0" u="none" strike="noStrike" cap="none">
                <a:solidFill>
                  <a:schemeClr val="dk1"/>
                </a:solidFill>
              </a:rPr>
              <a:t>Memory: </a:t>
            </a:r>
            <a:r>
              <a:rPr lang="en-US" i="1" u="none" strike="noStrike" cap="none">
                <a:solidFill>
                  <a:schemeClr val="dk1"/>
                </a:solidFill>
              </a:rPr>
              <a:t>Representativeness, Availability, Imaginability, and Illusory</a:t>
            </a:r>
            <a:r>
              <a:rPr lang="en-US" i="0" u="none" strike="noStrike" cap="none">
                <a:solidFill>
                  <a:schemeClr val="dk1"/>
                </a:solidFill>
              </a:rPr>
              <a:t> </a:t>
            </a:r>
            <a:r>
              <a:rPr lang="en-US" i="1" u="none" strike="noStrike" cap="none">
                <a:solidFill>
                  <a:schemeClr val="dk1"/>
                </a:solidFill>
              </a:rPr>
              <a:t>correlation</a:t>
            </a:r>
            <a:r>
              <a:rPr lang="en-US" i="0" u="none" strike="noStrike" cap="none">
                <a:solidFill>
                  <a:schemeClr val="dk1"/>
                </a:solidFill>
              </a:rPr>
              <a:t> </a:t>
            </a:r>
            <a:endParaRPr i="0" u="none" strike="noStrike" cap="none">
              <a:solidFill>
                <a:schemeClr val="dk1"/>
              </a:solidFill>
            </a:endParaRPr>
          </a:p>
          <a:p>
            <a:pPr marL="457200" marR="0" lvl="1" indent="0" algn="l" rtl="0">
              <a:spcBef>
                <a:spcPts val="0"/>
              </a:spcBef>
              <a:spcAft>
                <a:spcPts val="0"/>
              </a:spcAft>
              <a:buNone/>
            </a:pPr>
            <a:endParaRPr i="0" u="none" strike="noStrike" cap="none">
              <a:solidFill>
                <a:schemeClr val="dk1"/>
              </a:solidFill>
            </a:endParaRPr>
          </a:p>
          <a:p>
            <a:pPr marL="342900" marR="0" lvl="0" indent="-317500" algn="l" rtl="0">
              <a:spcBef>
                <a:spcPts val="0"/>
              </a:spcBef>
              <a:spcAft>
                <a:spcPts val="0"/>
              </a:spcAft>
              <a:buClr>
                <a:schemeClr val="dk1"/>
              </a:buClr>
              <a:buSzPts val="1400"/>
              <a:buAutoNum type="arabicPeriod"/>
            </a:pPr>
            <a:r>
              <a:rPr lang="en-US" i="0" u="none" strike="noStrike" cap="none">
                <a:solidFill>
                  <a:schemeClr val="dk1"/>
                </a:solidFill>
              </a:rPr>
              <a:t>Statistical: </a:t>
            </a:r>
            <a:r>
              <a:rPr lang="en-US" i="1" u="none" strike="noStrike" cap="none">
                <a:solidFill>
                  <a:schemeClr val="dk1"/>
                </a:solidFill>
              </a:rPr>
              <a:t>Conjunction, Disjunction, and Sample</a:t>
            </a:r>
            <a:endParaRPr/>
          </a:p>
          <a:p>
            <a:pPr marL="342900" marR="0" lvl="0" indent="-228600" algn="l" rtl="0">
              <a:spcBef>
                <a:spcPts val="0"/>
              </a:spcBef>
              <a:spcAft>
                <a:spcPts val="0"/>
              </a:spcAft>
              <a:buClr>
                <a:schemeClr val="dk1"/>
              </a:buClr>
              <a:buSzPts val="1800"/>
              <a:buFont typeface="Calibri"/>
              <a:buNone/>
            </a:pPr>
            <a:endParaRPr i="1" u="none" strike="noStrike" cap="none">
              <a:solidFill>
                <a:schemeClr val="dk1"/>
              </a:solidFill>
            </a:endParaRPr>
          </a:p>
          <a:p>
            <a:pPr marL="342900" marR="0" lvl="0" indent="-317500" algn="l" rtl="0">
              <a:spcBef>
                <a:spcPts val="0"/>
              </a:spcBef>
              <a:spcAft>
                <a:spcPts val="0"/>
              </a:spcAft>
              <a:buClr>
                <a:schemeClr val="dk1"/>
              </a:buClr>
              <a:buSzPts val="1400"/>
              <a:buAutoNum type="arabicPeriod"/>
            </a:pPr>
            <a:r>
              <a:rPr lang="en-US" i="0" u="none" strike="noStrike" cap="none">
                <a:solidFill>
                  <a:schemeClr val="dk1"/>
                </a:solidFill>
              </a:rPr>
              <a:t>Confidence: </a:t>
            </a:r>
            <a:r>
              <a:rPr lang="en-US" i="1" u="none" strike="noStrike" cap="none">
                <a:solidFill>
                  <a:schemeClr val="dk1"/>
                </a:solidFill>
              </a:rPr>
              <a:t>Desire and Selectivity</a:t>
            </a:r>
            <a:endParaRPr/>
          </a:p>
          <a:p>
            <a:pPr marL="342900" marR="0" lvl="0" indent="-228600" algn="l" rtl="0">
              <a:spcBef>
                <a:spcPts val="0"/>
              </a:spcBef>
              <a:spcAft>
                <a:spcPts val="0"/>
              </a:spcAft>
              <a:buClr>
                <a:schemeClr val="dk1"/>
              </a:buClr>
              <a:buSzPts val="1800"/>
              <a:buFont typeface="Calibri"/>
              <a:buNone/>
            </a:pPr>
            <a:endParaRPr i="1" u="none" strike="noStrike" cap="none">
              <a:solidFill>
                <a:schemeClr val="dk1"/>
              </a:solidFill>
            </a:endParaRPr>
          </a:p>
          <a:p>
            <a:pPr marL="342900" marR="0" lvl="0" indent="-317500" algn="l" rtl="0">
              <a:spcBef>
                <a:spcPts val="0"/>
              </a:spcBef>
              <a:spcAft>
                <a:spcPts val="0"/>
              </a:spcAft>
              <a:buClr>
                <a:schemeClr val="dk1"/>
              </a:buClr>
              <a:buSzPts val="1400"/>
              <a:buAutoNum type="arabicPeriod"/>
            </a:pPr>
            <a:r>
              <a:rPr lang="en-US" i="0" u="none" strike="noStrike" cap="none">
                <a:solidFill>
                  <a:schemeClr val="dk1"/>
                </a:solidFill>
              </a:rPr>
              <a:t>Adjustment/Anchoring: </a:t>
            </a:r>
            <a:r>
              <a:rPr lang="en-US" i="1" u="none" strike="noStrike" cap="none">
                <a:solidFill>
                  <a:schemeClr val="dk1"/>
                </a:solidFill>
              </a:rPr>
              <a:t>Partition dependence, Conservatism, and Regression</a:t>
            </a:r>
            <a:endParaRPr/>
          </a:p>
          <a:p>
            <a:pPr marL="342900" marR="0" lvl="0" indent="-228600" algn="l" rtl="0">
              <a:spcBef>
                <a:spcPts val="0"/>
              </a:spcBef>
              <a:spcAft>
                <a:spcPts val="0"/>
              </a:spcAft>
              <a:buClr>
                <a:schemeClr val="dk1"/>
              </a:buClr>
              <a:buSzPts val="1800"/>
              <a:buFont typeface="Calibri"/>
              <a:buNone/>
            </a:pPr>
            <a:endParaRPr i="1" u="none" strike="noStrike" cap="none">
              <a:solidFill>
                <a:schemeClr val="dk1"/>
              </a:solidFill>
            </a:endParaRPr>
          </a:p>
          <a:p>
            <a:pPr marL="342900" marR="0" lvl="0" indent="-317500" algn="l" rtl="0">
              <a:spcBef>
                <a:spcPts val="0"/>
              </a:spcBef>
              <a:spcAft>
                <a:spcPts val="0"/>
              </a:spcAft>
              <a:buClr>
                <a:schemeClr val="dk1"/>
              </a:buClr>
              <a:buSzPts val="1400"/>
              <a:buAutoNum type="arabicPeriod"/>
            </a:pPr>
            <a:r>
              <a:rPr lang="en-US" i="0" u="none" strike="noStrike" cap="none">
                <a:solidFill>
                  <a:schemeClr val="dk1"/>
                </a:solidFill>
              </a:rPr>
              <a:t>Motivational </a:t>
            </a:r>
            <a:endParaRPr/>
          </a:p>
          <a:p>
            <a:pPr marL="0" marR="0" lvl="0" indent="0" algn="l" rtl="0">
              <a:spcBef>
                <a:spcPts val="0"/>
              </a:spcBef>
              <a:spcAft>
                <a:spcPts val="0"/>
              </a:spcAft>
              <a:buNone/>
            </a:pPr>
            <a:endParaRPr>
              <a:solidFill>
                <a:schemeClr val="dk1"/>
              </a:solidFill>
            </a:endParaRPr>
          </a:p>
        </p:txBody>
      </p:sp>
      <p:sp>
        <p:nvSpPr>
          <p:cNvPr id="825" name="Google Shape;825;p58"/>
          <p:cNvSpPr txBox="1"/>
          <p:nvPr/>
        </p:nvSpPr>
        <p:spPr>
          <a:xfrm>
            <a:off x="650100" y="4365525"/>
            <a:ext cx="78438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63238"/>
                </a:solidFill>
                <a:latin typeface="Roboto"/>
                <a:ea typeface="Roboto"/>
                <a:cs typeface="Roboto"/>
                <a:sym typeface="Roboto"/>
              </a:rPr>
              <a:t>Clemen, Robert T., and Terence Reilly. </a:t>
            </a:r>
            <a:r>
              <a:rPr lang="en-US" sz="1200" i="1">
                <a:solidFill>
                  <a:srgbClr val="263238"/>
                </a:solidFill>
                <a:latin typeface="Roboto"/>
                <a:ea typeface="Roboto"/>
                <a:cs typeface="Roboto"/>
                <a:sym typeface="Roboto"/>
              </a:rPr>
              <a:t>Making Hard Decisions with DecisionTools®</a:t>
            </a:r>
            <a:r>
              <a:rPr lang="en-US" sz="1200">
                <a:solidFill>
                  <a:srgbClr val="263238"/>
                </a:solidFill>
                <a:latin typeface="Roboto"/>
                <a:ea typeface="Roboto"/>
                <a:cs typeface="Roboto"/>
                <a:sym typeface="Roboto"/>
              </a:rPr>
              <a:t>. South-Western, Cengage Learning, 2014</a:t>
            </a:r>
            <a:endParaRPr sz="120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59"/>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sp>
        <p:nvSpPr>
          <p:cNvPr id="832" name="Google Shape;832;p59"/>
          <p:cNvSpPr txBox="1"/>
          <p:nvPr/>
        </p:nvSpPr>
        <p:spPr>
          <a:xfrm>
            <a:off x="0" y="4738200"/>
            <a:ext cx="91344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B7B7B7"/>
                </a:solidFill>
              </a:rPr>
              <a:t>Brinegar, Huang, Whalen, Wilbur, Zimmermann</a:t>
            </a:r>
            <a:endParaRPr sz="1000" i="1">
              <a:solidFill>
                <a:srgbClr val="B7B7B7"/>
              </a:solidFill>
            </a:endParaRPr>
          </a:p>
        </p:txBody>
      </p:sp>
      <p:sp>
        <p:nvSpPr>
          <p:cNvPr id="833" name="Google Shape;833;p59"/>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9"/>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835" name="Google Shape;835;p59"/>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9"/>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SzPts val="1600"/>
              <a:buChar char="●"/>
            </a:pPr>
            <a:r>
              <a:rPr lang="en-US" sz="1600"/>
              <a:t>Definitions</a:t>
            </a:r>
            <a:endParaRPr sz="1600"/>
          </a:p>
        </p:txBody>
      </p:sp>
      <p:sp>
        <p:nvSpPr>
          <p:cNvPr id="837" name="Google Shape;837;p59"/>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Our Project</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Related work</a:t>
            </a:r>
            <a:endParaRPr sz="1600">
              <a:solidFill>
                <a:srgbClr val="B7B7B7"/>
              </a:solidFill>
            </a:endParaRPr>
          </a:p>
        </p:txBody>
      </p:sp>
      <p:pic>
        <p:nvPicPr>
          <p:cNvPr id="838" name="Google Shape;838;p59"/>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839" name="Google Shape;839;p59"/>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840" name="Google Shape;840;p59"/>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841" name="Google Shape;841;p59"/>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842" name="Google Shape;842;p59"/>
          <p:cNvSpPr txBox="1">
            <a:spLocks noGrp="1"/>
          </p:cNvSpPr>
          <p:nvPr>
            <p:ph type="title"/>
          </p:nvPr>
        </p:nvSpPr>
        <p:spPr>
          <a:xfrm>
            <a:off x="457200" y="1627041"/>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Calibri"/>
              <a:buNone/>
            </a:pPr>
            <a:r>
              <a:rPr lang="en-US" sz="2800">
                <a:latin typeface="Arial"/>
                <a:ea typeface="Arial"/>
                <a:cs typeface="Arial"/>
                <a:sym typeface="Arial"/>
              </a:rPr>
              <a:t>Media Biases Specifically Defined</a:t>
            </a:r>
            <a:br>
              <a:rPr lang="en-US" sz="2800">
                <a:latin typeface="Arial"/>
                <a:ea typeface="Arial"/>
                <a:cs typeface="Arial"/>
                <a:sym typeface="Arial"/>
              </a:rPr>
            </a:br>
            <a:r>
              <a:rPr lang="en-US" sz="2800">
                <a:latin typeface="Arial"/>
                <a:ea typeface="Arial"/>
                <a:cs typeface="Arial"/>
                <a:sym typeface="Arial"/>
              </a:rPr>
              <a:t>From Media Bias/Fact Check</a:t>
            </a:r>
            <a:endParaRPr sz="2800">
              <a:latin typeface="Arial"/>
              <a:ea typeface="Arial"/>
              <a:cs typeface="Arial"/>
              <a:sym typeface="Arial"/>
            </a:endParaRPr>
          </a:p>
        </p:txBody>
      </p:sp>
      <p:sp>
        <p:nvSpPr>
          <p:cNvPr id="843" name="Google Shape;843;p59"/>
          <p:cNvSpPr txBox="1"/>
          <p:nvPr/>
        </p:nvSpPr>
        <p:spPr>
          <a:xfrm>
            <a:off x="829588" y="2618050"/>
            <a:ext cx="2789400" cy="1785000"/>
          </a:xfrm>
          <a:prstGeom prst="rect">
            <a:avLst/>
          </a:prstGeom>
          <a:noFill/>
          <a:ln>
            <a:noFill/>
          </a:ln>
        </p:spPr>
        <p:txBody>
          <a:bodyPr spcFirstLastPara="1" wrap="square" lIns="91425" tIns="45700" rIns="91425" bIns="45700" anchor="t" anchorCtr="0">
            <a:noAutofit/>
          </a:bodyPr>
          <a:lstStyle/>
          <a:p>
            <a:pPr marL="342900" marR="0" lvl="0" indent="-304800" algn="l" rtl="0">
              <a:spcBef>
                <a:spcPts val="0"/>
              </a:spcBef>
              <a:spcAft>
                <a:spcPts val="0"/>
              </a:spcAft>
              <a:buClr>
                <a:schemeClr val="dk1"/>
              </a:buClr>
              <a:buSzPts val="1200"/>
              <a:buAutoNum type="arabicPeriod"/>
            </a:pPr>
            <a:r>
              <a:rPr lang="en-US" sz="1200">
                <a:solidFill>
                  <a:schemeClr val="dk1"/>
                </a:solidFill>
              </a:rPr>
              <a:t>Omission</a:t>
            </a:r>
            <a:endParaRPr sz="1200"/>
          </a:p>
          <a:p>
            <a:pPr marL="342900" marR="0" lvl="0" indent="-304800" algn="l" rtl="0">
              <a:spcBef>
                <a:spcPts val="0"/>
              </a:spcBef>
              <a:spcAft>
                <a:spcPts val="0"/>
              </a:spcAft>
              <a:buClr>
                <a:schemeClr val="dk1"/>
              </a:buClr>
              <a:buSzPts val="1200"/>
              <a:buAutoNum type="arabicPeriod"/>
            </a:pPr>
            <a:r>
              <a:rPr lang="en-US" sz="1200">
                <a:solidFill>
                  <a:schemeClr val="dk1"/>
                </a:solidFill>
              </a:rPr>
              <a:t>Labeling</a:t>
            </a:r>
            <a:endParaRPr sz="1200"/>
          </a:p>
          <a:p>
            <a:pPr marL="342900" marR="0" lvl="0" indent="-304800" algn="l" rtl="0">
              <a:spcBef>
                <a:spcPts val="0"/>
              </a:spcBef>
              <a:spcAft>
                <a:spcPts val="0"/>
              </a:spcAft>
              <a:buClr>
                <a:schemeClr val="dk1"/>
              </a:buClr>
              <a:buSzPts val="1200"/>
              <a:buAutoNum type="arabicPeriod"/>
            </a:pPr>
            <a:r>
              <a:rPr lang="en-US" sz="1200">
                <a:solidFill>
                  <a:schemeClr val="dk1"/>
                </a:solidFill>
              </a:rPr>
              <a:t>Placement</a:t>
            </a:r>
            <a:endParaRPr sz="1200"/>
          </a:p>
          <a:p>
            <a:pPr marL="342900" marR="0" lvl="0" indent="-304800" algn="l" rtl="0">
              <a:spcBef>
                <a:spcPts val="0"/>
              </a:spcBef>
              <a:spcAft>
                <a:spcPts val="0"/>
              </a:spcAft>
              <a:buClr>
                <a:schemeClr val="dk1"/>
              </a:buClr>
              <a:buSzPts val="1200"/>
              <a:buAutoNum type="arabicPeriod"/>
            </a:pPr>
            <a:r>
              <a:rPr lang="en-US" sz="1200">
                <a:solidFill>
                  <a:schemeClr val="dk1"/>
                </a:solidFill>
              </a:rPr>
              <a:t>Selection of Sources</a:t>
            </a:r>
            <a:endParaRPr sz="1200"/>
          </a:p>
          <a:p>
            <a:pPr marL="342900" marR="0" lvl="0" indent="-304800" algn="l" rtl="0">
              <a:spcBef>
                <a:spcPts val="0"/>
              </a:spcBef>
              <a:spcAft>
                <a:spcPts val="0"/>
              </a:spcAft>
              <a:buClr>
                <a:schemeClr val="dk1"/>
              </a:buClr>
              <a:buSzPts val="1200"/>
              <a:buAutoNum type="arabicPeriod"/>
            </a:pPr>
            <a:r>
              <a:rPr lang="en-US" sz="1200">
                <a:solidFill>
                  <a:schemeClr val="dk1"/>
                </a:solidFill>
              </a:rPr>
              <a:t>Spin</a:t>
            </a:r>
            <a:endParaRPr sz="1200"/>
          </a:p>
          <a:p>
            <a:pPr marL="342900" marR="0" lvl="0" indent="-304800" algn="l" rtl="0">
              <a:spcBef>
                <a:spcPts val="0"/>
              </a:spcBef>
              <a:spcAft>
                <a:spcPts val="0"/>
              </a:spcAft>
              <a:buClr>
                <a:schemeClr val="dk1"/>
              </a:buClr>
              <a:buSzPts val="1200"/>
              <a:buAutoNum type="arabicPeriod"/>
            </a:pPr>
            <a:r>
              <a:rPr lang="en-US" sz="1200">
                <a:solidFill>
                  <a:schemeClr val="dk1"/>
                </a:solidFill>
              </a:rPr>
              <a:t>Story Selection</a:t>
            </a:r>
            <a:endParaRPr sz="1200"/>
          </a:p>
          <a:p>
            <a:pPr marL="342900" marR="0" lvl="0" indent="-304800" algn="l" rtl="0">
              <a:spcBef>
                <a:spcPts val="0"/>
              </a:spcBef>
              <a:spcAft>
                <a:spcPts val="0"/>
              </a:spcAft>
              <a:buClr>
                <a:schemeClr val="dk1"/>
              </a:buClr>
              <a:buSzPts val="1200"/>
              <a:buAutoNum type="arabicPeriod"/>
            </a:pPr>
            <a:r>
              <a:rPr lang="en-US" sz="1200">
                <a:solidFill>
                  <a:schemeClr val="dk1"/>
                </a:solidFill>
              </a:rPr>
              <a:t>Confirmation Bias</a:t>
            </a:r>
            <a:endParaRPr sz="1200">
              <a:solidFill>
                <a:schemeClr val="dk1"/>
              </a:solidFill>
            </a:endParaRPr>
          </a:p>
          <a:p>
            <a:pPr marL="342900" marR="0" lvl="0" indent="-304800" algn="l" rtl="0">
              <a:spcBef>
                <a:spcPts val="0"/>
              </a:spcBef>
              <a:spcAft>
                <a:spcPts val="0"/>
              </a:spcAft>
              <a:buClr>
                <a:schemeClr val="dk1"/>
              </a:buClr>
              <a:buSzPts val="1200"/>
              <a:buAutoNum type="arabicPeriod"/>
            </a:pPr>
            <a:r>
              <a:rPr lang="en-US" sz="1200">
                <a:solidFill>
                  <a:schemeClr val="dk1"/>
                </a:solidFill>
              </a:rPr>
              <a:t>Connotation</a:t>
            </a:r>
            <a:endParaRPr sz="1200">
              <a:solidFill>
                <a:schemeClr val="dk1"/>
              </a:solidFill>
            </a:endParaRPr>
          </a:p>
          <a:p>
            <a:pPr marL="342900" marR="0" lvl="0" indent="-304800" algn="l" rtl="0">
              <a:spcBef>
                <a:spcPts val="0"/>
              </a:spcBef>
              <a:spcAft>
                <a:spcPts val="0"/>
              </a:spcAft>
              <a:buClr>
                <a:schemeClr val="dk1"/>
              </a:buClr>
              <a:buSzPts val="1200"/>
              <a:buAutoNum type="arabicPeriod"/>
            </a:pPr>
            <a:r>
              <a:rPr lang="en-US" sz="1200">
                <a:solidFill>
                  <a:schemeClr val="dk1"/>
                </a:solidFill>
              </a:rPr>
              <a:t>Denotation</a:t>
            </a:r>
            <a:endParaRPr sz="1200">
              <a:solidFill>
                <a:schemeClr val="dk1"/>
              </a:solidFill>
            </a:endParaRPr>
          </a:p>
          <a:p>
            <a:pPr marL="342900" marR="0" lvl="0" indent="-228600" algn="l" rtl="0">
              <a:spcBef>
                <a:spcPts val="0"/>
              </a:spcBef>
              <a:spcAft>
                <a:spcPts val="0"/>
              </a:spcAft>
              <a:buClr>
                <a:schemeClr val="dk1"/>
              </a:buClr>
              <a:buSzPts val="1800"/>
              <a:buFont typeface="Calibri"/>
              <a:buNone/>
            </a:pPr>
            <a:endParaRPr sz="1200">
              <a:solidFill>
                <a:schemeClr val="dk1"/>
              </a:solidFill>
            </a:endParaRPr>
          </a:p>
        </p:txBody>
      </p:sp>
      <p:sp>
        <p:nvSpPr>
          <p:cNvPr id="844" name="Google Shape;844;p59"/>
          <p:cNvSpPr txBox="1"/>
          <p:nvPr/>
        </p:nvSpPr>
        <p:spPr>
          <a:xfrm>
            <a:off x="2907600" y="4508650"/>
            <a:ext cx="3199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https://mediabiasfactcheck.com/methodology</a:t>
            </a:r>
            <a:endParaRPr sz="1200">
              <a:solidFill>
                <a:schemeClr val="dk1"/>
              </a:solidFill>
              <a:latin typeface="Calibri"/>
              <a:ea typeface="Calibri"/>
              <a:cs typeface="Calibri"/>
              <a:sym typeface="Calibri"/>
            </a:endParaRPr>
          </a:p>
        </p:txBody>
      </p:sp>
      <p:sp>
        <p:nvSpPr>
          <p:cNvPr id="845" name="Google Shape;845;p59"/>
          <p:cNvSpPr txBox="1"/>
          <p:nvPr/>
        </p:nvSpPr>
        <p:spPr>
          <a:xfrm>
            <a:off x="4199613" y="2618050"/>
            <a:ext cx="4114800" cy="1632600"/>
          </a:xfrm>
          <a:prstGeom prst="rect">
            <a:avLst/>
          </a:prstGeom>
          <a:noFill/>
          <a:ln>
            <a:noFill/>
          </a:ln>
        </p:spPr>
        <p:txBody>
          <a:bodyPr spcFirstLastPara="1" wrap="square" lIns="91425" tIns="45700" rIns="91425" bIns="45700" anchor="t" anchorCtr="0">
            <a:noAutofit/>
          </a:bodyPr>
          <a:lstStyle/>
          <a:p>
            <a:pPr marL="342900" marR="0" lvl="0" indent="-304800" algn="l" rtl="0">
              <a:spcBef>
                <a:spcPts val="0"/>
              </a:spcBef>
              <a:spcAft>
                <a:spcPts val="0"/>
              </a:spcAft>
              <a:buClr>
                <a:schemeClr val="dk1"/>
              </a:buClr>
              <a:buSzPts val="1200"/>
              <a:buAutoNum type="arabicPeriod" startAt="10"/>
            </a:pPr>
            <a:r>
              <a:rPr lang="en-US" sz="1200">
                <a:solidFill>
                  <a:schemeClr val="dk1"/>
                </a:solidFill>
              </a:rPr>
              <a:t>Loaded Language (Words)</a:t>
            </a:r>
            <a:endParaRPr sz="1200"/>
          </a:p>
          <a:p>
            <a:pPr marL="342900" marR="0" lvl="0" indent="-304800" algn="l" rtl="0">
              <a:spcBef>
                <a:spcPts val="0"/>
              </a:spcBef>
              <a:spcAft>
                <a:spcPts val="0"/>
              </a:spcAft>
              <a:buClr>
                <a:schemeClr val="dk1"/>
              </a:buClr>
              <a:buSzPts val="1200"/>
              <a:buAutoNum type="arabicPeriod" startAt="10"/>
            </a:pPr>
            <a:r>
              <a:rPr lang="en-US" sz="1200">
                <a:solidFill>
                  <a:schemeClr val="dk1"/>
                </a:solidFill>
              </a:rPr>
              <a:t>Purr Words</a:t>
            </a:r>
            <a:endParaRPr sz="1200"/>
          </a:p>
          <a:p>
            <a:pPr marL="342900" marR="0" lvl="0" indent="-304800" algn="l" rtl="0">
              <a:spcBef>
                <a:spcPts val="0"/>
              </a:spcBef>
              <a:spcAft>
                <a:spcPts val="0"/>
              </a:spcAft>
              <a:buClr>
                <a:schemeClr val="dk1"/>
              </a:buClr>
              <a:buSzPts val="1200"/>
              <a:buAutoNum type="arabicPeriod" startAt="10"/>
            </a:pPr>
            <a:r>
              <a:rPr lang="en-US" sz="1200">
                <a:solidFill>
                  <a:schemeClr val="dk1"/>
                </a:solidFill>
              </a:rPr>
              <a:t>Snarl Words</a:t>
            </a:r>
            <a:endParaRPr sz="1200"/>
          </a:p>
          <a:p>
            <a:pPr marL="342900" marR="0" lvl="0" indent="-304800" algn="l" rtl="0">
              <a:spcBef>
                <a:spcPts val="0"/>
              </a:spcBef>
              <a:spcAft>
                <a:spcPts val="0"/>
              </a:spcAft>
              <a:buClr>
                <a:schemeClr val="dk1"/>
              </a:buClr>
              <a:buSzPts val="1200"/>
              <a:buAutoNum type="arabicPeriod" startAt="10"/>
            </a:pPr>
            <a:r>
              <a:rPr lang="en-US" sz="1200">
                <a:solidFill>
                  <a:schemeClr val="dk1"/>
                </a:solidFill>
              </a:rPr>
              <a:t>Other factors to look for</a:t>
            </a:r>
            <a:endParaRPr sz="1200">
              <a:solidFill>
                <a:schemeClr val="dk1"/>
              </a:solidFill>
            </a:endParaRPr>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Do the headlines and stories match?</a:t>
            </a:r>
            <a:endParaRPr sz="1200"/>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Are important stories featured prominently?</a:t>
            </a:r>
            <a:endParaRPr sz="1200"/>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Does the story offer an alternative point of view?</a:t>
            </a:r>
            <a:endParaRPr sz="1200"/>
          </a:p>
          <a:p>
            <a:pPr marL="342900" marR="0" lvl="0" indent="-228600" algn="l" rtl="0">
              <a:spcBef>
                <a:spcPts val="0"/>
              </a:spcBef>
              <a:spcAft>
                <a:spcPts val="0"/>
              </a:spcAft>
              <a:buClr>
                <a:schemeClr val="dk1"/>
              </a:buClr>
              <a:buSzPts val="1800"/>
              <a:buFont typeface="Calibri"/>
              <a:buNone/>
            </a:pP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0"/>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36</a:t>
            </a:fld>
            <a:endParaRPr/>
          </a:p>
        </p:txBody>
      </p:sp>
      <p:sp>
        <p:nvSpPr>
          <p:cNvPr id="852" name="Google Shape;852;p60"/>
          <p:cNvSpPr txBox="1"/>
          <p:nvPr/>
        </p:nvSpPr>
        <p:spPr>
          <a:xfrm>
            <a:off x="0" y="4738200"/>
            <a:ext cx="91344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B7B7B7"/>
                </a:solidFill>
              </a:rPr>
              <a:t>Brinegar, Huang, Whalen, Wilbur, Zimmermann</a:t>
            </a:r>
            <a:endParaRPr sz="1000" i="1">
              <a:solidFill>
                <a:srgbClr val="B7B7B7"/>
              </a:solidFill>
            </a:endParaRPr>
          </a:p>
        </p:txBody>
      </p:sp>
      <p:sp>
        <p:nvSpPr>
          <p:cNvPr id="853" name="Google Shape;853;p60"/>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0"/>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855" name="Google Shape;855;p60"/>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0"/>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SzPts val="1600"/>
              <a:buChar char="●"/>
            </a:pPr>
            <a:r>
              <a:rPr lang="en-US" sz="1600"/>
              <a:t>Definitions</a:t>
            </a:r>
            <a:endParaRPr sz="1600"/>
          </a:p>
        </p:txBody>
      </p:sp>
      <p:sp>
        <p:nvSpPr>
          <p:cNvPr id="857" name="Google Shape;857;p60"/>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Our Project</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Related work</a:t>
            </a:r>
            <a:endParaRPr sz="1600">
              <a:solidFill>
                <a:srgbClr val="B7B7B7"/>
              </a:solidFill>
            </a:endParaRPr>
          </a:p>
        </p:txBody>
      </p:sp>
      <p:pic>
        <p:nvPicPr>
          <p:cNvPr id="858" name="Google Shape;858;p60"/>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859" name="Google Shape;859;p60"/>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860" name="Google Shape;860;p60"/>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861" name="Google Shape;861;p60"/>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862" name="Google Shape;862;p60"/>
          <p:cNvSpPr txBox="1"/>
          <p:nvPr/>
        </p:nvSpPr>
        <p:spPr>
          <a:xfrm>
            <a:off x="457200" y="2161275"/>
            <a:ext cx="8229600" cy="2775300"/>
          </a:xfrm>
          <a:prstGeom prst="rect">
            <a:avLst/>
          </a:prstGeom>
          <a:noFill/>
          <a:ln>
            <a:noFill/>
          </a:ln>
        </p:spPr>
        <p:txBody>
          <a:bodyPr spcFirstLastPara="1" wrap="square" lIns="91425" tIns="45700" rIns="91425" bIns="45700" anchor="t" anchorCtr="0">
            <a:noAutofit/>
          </a:bodyPr>
          <a:lstStyle/>
          <a:p>
            <a:pPr marL="342900" marR="0" lvl="0" indent="-304800" algn="l" rtl="0">
              <a:spcBef>
                <a:spcPts val="0"/>
              </a:spcBef>
              <a:spcAft>
                <a:spcPts val="0"/>
              </a:spcAft>
              <a:buClr>
                <a:schemeClr val="dk1"/>
              </a:buClr>
              <a:buSzPts val="1200"/>
              <a:buAutoNum type="arabicPeriod"/>
            </a:pPr>
            <a:r>
              <a:rPr lang="en-US" sz="1200">
                <a:solidFill>
                  <a:schemeClr val="dk1"/>
                </a:solidFill>
              </a:rPr>
              <a:t>There is no universal definition of media bias.  Evaluation of media bias may include assessments of:</a:t>
            </a:r>
            <a:endParaRPr sz="1200"/>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what type of bias: social, economic, and political</a:t>
            </a:r>
            <a:endParaRPr sz="1200"/>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inclusion/omission of facts and opinions</a:t>
            </a:r>
            <a:endParaRPr sz="1200"/>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validity and veracity of facts and opinions</a:t>
            </a:r>
            <a:endParaRPr sz="1200"/>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selection of terms/phrases/quotes and source materials</a:t>
            </a:r>
            <a:endParaRPr sz="1200"/>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frequency and placement of topics and content</a:t>
            </a:r>
            <a:endParaRPr sz="1200"/>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sentiment/leaning of the journalists and media outlets</a:t>
            </a:r>
            <a:endParaRPr sz="1200"/>
          </a:p>
          <a:p>
            <a:pPr marL="342900" marR="0" lvl="0" indent="-304800" algn="l" rtl="0">
              <a:spcBef>
                <a:spcPts val="0"/>
              </a:spcBef>
              <a:spcAft>
                <a:spcPts val="0"/>
              </a:spcAft>
              <a:buClr>
                <a:schemeClr val="dk1"/>
              </a:buClr>
              <a:buSzPts val="1200"/>
              <a:buAutoNum type="arabicPeriod"/>
            </a:pPr>
            <a:r>
              <a:rPr lang="en-US" sz="1200">
                <a:solidFill>
                  <a:schemeClr val="dk1"/>
                </a:solidFill>
              </a:rPr>
              <a:t>A realistic determination of media bias would include many, if not all, of these factors.</a:t>
            </a:r>
            <a:endParaRPr sz="1200"/>
          </a:p>
          <a:p>
            <a:pPr marL="342900" marR="0" lvl="0" indent="-304800" algn="l" rtl="0">
              <a:spcBef>
                <a:spcPts val="0"/>
              </a:spcBef>
              <a:spcAft>
                <a:spcPts val="0"/>
              </a:spcAft>
              <a:buClr>
                <a:schemeClr val="dk1"/>
              </a:buClr>
              <a:buSzPts val="1200"/>
              <a:buAutoNum type="arabicPeriod"/>
            </a:pPr>
            <a:r>
              <a:rPr lang="en-US" sz="1200">
                <a:solidFill>
                  <a:schemeClr val="dk1"/>
                </a:solidFill>
              </a:rPr>
              <a:t>Need to narrow project scope to focus on a select few factors.  This is a limited interpretation of media bias, which can be called </a:t>
            </a:r>
            <a:r>
              <a:rPr lang="en-US" sz="1200" i="1">
                <a:solidFill>
                  <a:schemeClr val="dk1"/>
                </a:solidFill>
              </a:rPr>
              <a:t>‘Political Leaning’</a:t>
            </a:r>
            <a:r>
              <a:rPr lang="en-US" sz="1200">
                <a:solidFill>
                  <a:schemeClr val="dk1"/>
                </a:solidFill>
              </a:rPr>
              <a:t>.</a:t>
            </a:r>
            <a:endParaRPr sz="1200">
              <a:solidFill>
                <a:schemeClr val="dk1"/>
              </a:solidFill>
            </a:endParaRPr>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political bias</a:t>
            </a:r>
            <a:endParaRPr sz="1200"/>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selection of terms/phrases/quotes and source materials</a:t>
            </a:r>
            <a:endParaRPr sz="1200"/>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frequency and placement of topics and content</a:t>
            </a:r>
            <a:endParaRPr sz="1200"/>
          </a:p>
          <a:p>
            <a:pPr marL="800100" marR="0" lvl="1" indent="-304800" algn="l" rtl="0">
              <a:spcBef>
                <a:spcPts val="0"/>
              </a:spcBef>
              <a:spcAft>
                <a:spcPts val="0"/>
              </a:spcAft>
              <a:buClr>
                <a:schemeClr val="dk1"/>
              </a:buClr>
              <a:buSzPts val="1200"/>
              <a:buAutoNum type="alphaLcPeriod"/>
            </a:pPr>
            <a:r>
              <a:rPr lang="en-US" sz="1200" i="0" u="none" strike="noStrike" cap="none">
                <a:solidFill>
                  <a:schemeClr val="dk1"/>
                </a:solidFill>
              </a:rPr>
              <a:t>sentiment/leaning of the journalists and media outlets</a:t>
            </a:r>
            <a:endParaRPr sz="1200" i="0" u="none" strike="noStrike" cap="none">
              <a:solidFill>
                <a:schemeClr val="dk1"/>
              </a:solidFill>
            </a:endParaRPr>
          </a:p>
        </p:txBody>
      </p:sp>
      <p:sp>
        <p:nvSpPr>
          <p:cNvPr id="863" name="Google Shape;863;p60"/>
          <p:cNvSpPr txBox="1">
            <a:spLocks noGrp="1"/>
          </p:cNvSpPr>
          <p:nvPr>
            <p:ph type="title"/>
          </p:nvPr>
        </p:nvSpPr>
        <p:spPr>
          <a:xfrm>
            <a:off x="457200" y="1578122"/>
            <a:ext cx="8229600" cy="582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2800">
                <a:latin typeface="Arial"/>
                <a:ea typeface="Arial"/>
                <a:cs typeface="Arial"/>
                <a:sym typeface="Arial"/>
              </a:rPr>
              <a:t>Media Bias to Political Leaning</a:t>
            </a:r>
            <a:endParaRPr sz="28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61"/>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870" name="Google Shape;870;p61"/>
          <p:cNvSpPr txBox="1">
            <a:spLocks noGrp="1"/>
          </p:cNvSpPr>
          <p:nvPr>
            <p:ph type="sldNum" idx="12"/>
          </p:nvPr>
        </p:nvSpPr>
        <p:spPr>
          <a:xfrm>
            <a:off x="8467078" y="4767263"/>
            <a:ext cx="5619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sz="1300">
                <a:latin typeface="Century Gothic"/>
                <a:ea typeface="Century Gothic"/>
                <a:cs typeface="Century Gothic"/>
                <a:sym typeface="Century Gothic"/>
              </a:rPr>
              <a:t>37</a:t>
            </a:fld>
            <a:endParaRPr sz="1300">
              <a:latin typeface="Century Gothic"/>
              <a:ea typeface="Century Gothic"/>
              <a:cs typeface="Century Gothic"/>
              <a:sym typeface="Century Gothic"/>
            </a:endParaRPr>
          </a:p>
        </p:txBody>
      </p:sp>
      <p:sp>
        <p:nvSpPr>
          <p:cNvPr id="871" name="Google Shape;871;p61"/>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1"/>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873" name="Google Shape;873;p61"/>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1"/>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Definitions</a:t>
            </a:r>
            <a:endParaRPr sz="1600">
              <a:solidFill>
                <a:srgbClr val="B7B7B7"/>
              </a:solidFill>
            </a:endParaRPr>
          </a:p>
        </p:txBody>
      </p:sp>
      <p:sp>
        <p:nvSpPr>
          <p:cNvPr id="875" name="Google Shape;875;p61"/>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000000"/>
              </a:buClr>
              <a:buSzPts val="1600"/>
              <a:buChar char="●"/>
            </a:pPr>
            <a:r>
              <a:rPr lang="en-US" sz="1600"/>
              <a:t>Our Project</a:t>
            </a:r>
            <a:endParaRPr sz="1600"/>
          </a:p>
          <a:p>
            <a:pPr marL="137160" lvl="0" indent="-238759" algn="l" rtl="0">
              <a:spcBef>
                <a:spcPts val="0"/>
              </a:spcBef>
              <a:spcAft>
                <a:spcPts val="0"/>
              </a:spcAft>
              <a:buClr>
                <a:srgbClr val="B7B7B7"/>
              </a:buClr>
              <a:buSzPts val="1600"/>
              <a:buChar char="●"/>
            </a:pPr>
            <a:r>
              <a:rPr lang="en-US" sz="1600">
                <a:solidFill>
                  <a:srgbClr val="B7B7B7"/>
                </a:solidFill>
              </a:rPr>
              <a:t>Related work</a:t>
            </a:r>
            <a:endParaRPr sz="1600">
              <a:solidFill>
                <a:srgbClr val="B7B7B7"/>
              </a:solidFill>
            </a:endParaRPr>
          </a:p>
        </p:txBody>
      </p:sp>
      <p:pic>
        <p:nvPicPr>
          <p:cNvPr id="876" name="Google Shape;876;p61"/>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877" name="Google Shape;877;p61"/>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878" name="Google Shape;878;p61"/>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879" name="Google Shape;879;p61"/>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880" name="Google Shape;880;p61"/>
          <p:cNvSpPr txBox="1">
            <a:spLocks noGrp="1"/>
          </p:cNvSpPr>
          <p:nvPr>
            <p:ph type="title"/>
          </p:nvPr>
        </p:nvSpPr>
        <p:spPr>
          <a:xfrm>
            <a:off x="457200" y="1577901"/>
            <a:ext cx="8229600" cy="641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2800">
                <a:solidFill>
                  <a:srgbClr val="17386F"/>
                </a:solidFill>
                <a:latin typeface="Arial"/>
                <a:ea typeface="Arial"/>
                <a:cs typeface="Arial"/>
                <a:sym typeface="Arial"/>
              </a:rPr>
              <a:t>Political Leaning Working Definition</a:t>
            </a:r>
            <a:endParaRPr sz="2800">
              <a:solidFill>
                <a:srgbClr val="17386F"/>
              </a:solidFill>
              <a:latin typeface="Arial"/>
              <a:ea typeface="Arial"/>
              <a:cs typeface="Arial"/>
              <a:sym typeface="Arial"/>
            </a:endParaRPr>
          </a:p>
        </p:txBody>
      </p:sp>
      <p:sp>
        <p:nvSpPr>
          <p:cNvPr id="881" name="Google Shape;881;p61"/>
          <p:cNvSpPr txBox="1"/>
          <p:nvPr/>
        </p:nvSpPr>
        <p:spPr>
          <a:xfrm>
            <a:off x="870600" y="2362275"/>
            <a:ext cx="7402800" cy="243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rgbClr val="000000"/>
                </a:solidFill>
                <a:highlight>
                  <a:srgbClr val="FFFFFF"/>
                </a:highlight>
              </a:rPr>
              <a:t>A tendency to frame ideas with an emphasis on a particular political point of view</a:t>
            </a:r>
            <a:r>
              <a:rPr lang="en-US">
                <a:highlight>
                  <a:srgbClr val="FFFFFF"/>
                </a:highlight>
              </a:rPr>
              <a:t> through:</a:t>
            </a:r>
            <a:endParaRPr>
              <a:highlight>
                <a:srgbClr val="FFFFFF"/>
              </a:highlight>
            </a:endParaRPr>
          </a:p>
          <a:p>
            <a:pPr marL="800100" lvl="1" indent="-317500" algn="l" rtl="0">
              <a:spcBef>
                <a:spcPts val="0"/>
              </a:spcBef>
              <a:spcAft>
                <a:spcPts val="0"/>
              </a:spcAft>
              <a:buClr>
                <a:schemeClr val="dk1"/>
              </a:buClr>
              <a:buSzPts val="1400"/>
              <a:buAutoNum type="arabicPeriod"/>
            </a:pPr>
            <a:r>
              <a:rPr lang="en-US">
                <a:solidFill>
                  <a:schemeClr val="dk1"/>
                </a:solidFill>
              </a:rPr>
              <a:t>selection of terms/phrases/quotes and source materials</a:t>
            </a:r>
            <a:endParaRPr>
              <a:solidFill>
                <a:schemeClr val="dk1"/>
              </a:solidFill>
            </a:endParaRPr>
          </a:p>
          <a:p>
            <a:pPr marL="800100" lvl="1" indent="-317500" algn="l" rtl="0">
              <a:spcBef>
                <a:spcPts val="0"/>
              </a:spcBef>
              <a:spcAft>
                <a:spcPts val="0"/>
              </a:spcAft>
              <a:buClr>
                <a:schemeClr val="dk1"/>
              </a:buClr>
              <a:buSzPts val="1400"/>
              <a:buAutoNum type="arabicPeriod"/>
            </a:pPr>
            <a:r>
              <a:rPr lang="en-US">
                <a:solidFill>
                  <a:schemeClr val="dk1"/>
                </a:solidFill>
              </a:rPr>
              <a:t>frequency and placement of topics and content</a:t>
            </a:r>
            <a:endParaRPr>
              <a:solidFill>
                <a:schemeClr val="dk1"/>
              </a:solidFill>
            </a:endParaRPr>
          </a:p>
          <a:p>
            <a:pPr marL="800100" lvl="1" indent="-317500" algn="l" rtl="0">
              <a:lnSpc>
                <a:spcPct val="115000"/>
              </a:lnSpc>
              <a:spcBef>
                <a:spcPts val="0"/>
              </a:spcBef>
              <a:spcAft>
                <a:spcPts val="0"/>
              </a:spcAft>
              <a:buClr>
                <a:srgbClr val="000000"/>
              </a:buClr>
              <a:buSzPts val="1400"/>
              <a:buAutoNum type="arabicPeriod"/>
            </a:pPr>
            <a:r>
              <a:rPr lang="en-US">
                <a:solidFill>
                  <a:schemeClr val="dk1"/>
                </a:solidFill>
              </a:rPr>
              <a:t>sentiment/leaning of the journalists and media outlets</a:t>
            </a:r>
            <a:r>
              <a:rPr lang="en-US">
                <a:solidFill>
                  <a:srgbClr val="000000"/>
                </a:solidFill>
                <a:highlight>
                  <a:srgbClr val="FFFFFF"/>
                </a:highlight>
              </a:rPr>
              <a:t>. </a:t>
            </a:r>
            <a:endParaRPr>
              <a:solidFill>
                <a:srgbClr val="000000"/>
              </a:solidFill>
              <a:highlight>
                <a:srgbClr val="FFFFFF"/>
              </a:highlight>
            </a:endParaRPr>
          </a:p>
          <a:p>
            <a:pPr marL="0" lvl="0" indent="0" algn="l" rtl="0">
              <a:lnSpc>
                <a:spcPct val="115000"/>
              </a:lnSpc>
              <a:spcBef>
                <a:spcPts val="0"/>
              </a:spcBef>
              <a:spcAft>
                <a:spcPts val="0"/>
              </a:spcAft>
              <a:buNone/>
            </a:pPr>
            <a:endParaRPr>
              <a:highlight>
                <a:srgbClr val="FFFFFF"/>
              </a:highlight>
            </a:endParaRPr>
          </a:p>
          <a:p>
            <a:pPr marL="0" lvl="0" indent="0" algn="l" rtl="0">
              <a:lnSpc>
                <a:spcPct val="115000"/>
              </a:lnSpc>
              <a:spcBef>
                <a:spcPts val="0"/>
              </a:spcBef>
              <a:spcAft>
                <a:spcPts val="0"/>
              </a:spcAft>
              <a:buNone/>
            </a:pPr>
            <a:r>
              <a:rPr lang="en-US">
                <a:highlight>
                  <a:srgbClr val="FFFFFF"/>
                </a:highlight>
              </a:rPr>
              <a:t>These are factors we are </a:t>
            </a:r>
            <a:r>
              <a:rPr lang="en-US" i="1">
                <a:highlight>
                  <a:srgbClr val="FFFFFF"/>
                </a:highlight>
              </a:rPr>
              <a:t>not</a:t>
            </a:r>
            <a:r>
              <a:rPr lang="en-US">
                <a:highlight>
                  <a:srgbClr val="FFFFFF"/>
                </a:highlight>
              </a:rPr>
              <a:t> going to address:</a:t>
            </a:r>
            <a:endParaRPr>
              <a:highlight>
                <a:srgbClr val="FFFFFF"/>
              </a:highlight>
            </a:endParaRPr>
          </a:p>
          <a:p>
            <a:pPr marL="800100" lvl="1" indent="-317500" algn="l" rtl="0">
              <a:spcBef>
                <a:spcPts val="0"/>
              </a:spcBef>
              <a:spcAft>
                <a:spcPts val="0"/>
              </a:spcAft>
              <a:buClr>
                <a:schemeClr val="dk1"/>
              </a:buClr>
              <a:buSzPts val="1400"/>
              <a:buAutoNum type="arabicPeriod"/>
            </a:pPr>
            <a:r>
              <a:rPr lang="en-US">
                <a:solidFill>
                  <a:schemeClr val="dk1"/>
                </a:solidFill>
              </a:rPr>
              <a:t>what type of bias: social and economic</a:t>
            </a:r>
            <a:endParaRPr>
              <a:solidFill>
                <a:schemeClr val="dk1"/>
              </a:solidFill>
            </a:endParaRPr>
          </a:p>
          <a:p>
            <a:pPr marL="800100" lvl="1" indent="-317500" algn="l" rtl="0">
              <a:spcBef>
                <a:spcPts val="0"/>
              </a:spcBef>
              <a:spcAft>
                <a:spcPts val="0"/>
              </a:spcAft>
              <a:buClr>
                <a:schemeClr val="dk1"/>
              </a:buClr>
              <a:buSzPts val="1400"/>
              <a:buAutoNum type="arabicPeriod"/>
            </a:pPr>
            <a:r>
              <a:rPr lang="en-US">
                <a:solidFill>
                  <a:schemeClr val="dk1"/>
                </a:solidFill>
              </a:rPr>
              <a:t>inclusion/omission of facts and opinions</a:t>
            </a:r>
            <a:endParaRPr>
              <a:solidFill>
                <a:schemeClr val="dk1"/>
              </a:solidFill>
            </a:endParaRPr>
          </a:p>
          <a:p>
            <a:pPr marL="800100" lvl="1" indent="-317500" algn="l" rtl="0">
              <a:spcBef>
                <a:spcPts val="0"/>
              </a:spcBef>
              <a:spcAft>
                <a:spcPts val="0"/>
              </a:spcAft>
              <a:buClr>
                <a:schemeClr val="dk1"/>
              </a:buClr>
              <a:buSzPts val="1400"/>
              <a:buAutoNum type="arabicPeriod"/>
            </a:pPr>
            <a:r>
              <a:rPr lang="en-US">
                <a:solidFill>
                  <a:schemeClr val="dk1"/>
                </a:solidFill>
              </a:rPr>
              <a:t>validity and veracity of facts and opinions</a:t>
            </a:r>
            <a:endParaRPr>
              <a:solidFill>
                <a:srgbClr val="000000"/>
              </a:solidFill>
            </a:endParaRPr>
          </a:p>
          <a:p>
            <a:pPr marL="0" lvl="0" indent="0" algn="l" rtl="0">
              <a:lnSpc>
                <a:spcPct val="115000"/>
              </a:lnSpc>
              <a:spcBef>
                <a:spcPts val="0"/>
              </a:spcBef>
              <a:spcAft>
                <a:spcPts val="0"/>
              </a:spcAft>
              <a:buNone/>
            </a:pPr>
            <a:endParaRPr>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62"/>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888" name="Google Shape;888;p62"/>
          <p:cNvSpPr txBox="1">
            <a:spLocks noGrp="1"/>
          </p:cNvSpPr>
          <p:nvPr>
            <p:ph type="sldNum" idx="12"/>
          </p:nvPr>
        </p:nvSpPr>
        <p:spPr>
          <a:xfrm>
            <a:off x="8467078" y="4767263"/>
            <a:ext cx="5619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sz="1300">
                <a:latin typeface="Century Gothic"/>
                <a:ea typeface="Century Gothic"/>
                <a:cs typeface="Century Gothic"/>
                <a:sym typeface="Century Gothic"/>
              </a:rPr>
              <a:t>38</a:t>
            </a:fld>
            <a:endParaRPr sz="1300">
              <a:latin typeface="Century Gothic"/>
              <a:ea typeface="Century Gothic"/>
              <a:cs typeface="Century Gothic"/>
              <a:sym typeface="Century Gothic"/>
            </a:endParaRPr>
          </a:p>
        </p:txBody>
      </p:sp>
      <p:sp>
        <p:nvSpPr>
          <p:cNvPr id="889" name="Google Shape;889;p62"/>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891" name="Google Shape;891;p62"/>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2"/>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Definitions</a:t>
            </a:r>
            <a:endParaRPr sz="1600">
              <a:solidFill>
                <a:srgbClr val="B7B7B7"/>
              </a:solidFill>
            </a:endParaRPr>
          </a:p>
        </p:txBody>
      </p:sp>
      <p:sp>
        <p:nvSpPr>
          <p:cNvPr id="893" name="Google Shape;893;p62"/>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000000"/>
              </a:buClr>
              <a:buSzPts val="1600"/>
              <a:buChar char="●"/>
            </a:pPr>
            <a:r>
              <a:rPr lang="en-US" sz="1600"/>
              <a:t>Our Project</a:t>
            </a:r>
            <a:endParaRPr sz="1600"/>
          </a:p>
          <a:p>
            <a:pPr marL="137160" lvl="0" indent="-238759" algn="l" rtl="0">
              <a:spcBef>
                <a:spcPts val="0"/>
              </a:spcBef>
              <a:spcAft>
                <a:spcPts val="0"/>
              </a:spcAft>
              <a:buClr>
                <a:srgbClr val="B7B7B7"/>
              </a:buClr>
              <a:buSzPts val="1600"/>
              <a:buChar char="●"/>
            </a:pPr>
            <a:r>
              <a:rPr lang="en-US" sz="1600">
                <a:solidFill>
                  <a:srgbClr val="B7B7B7"/>
                </a:solidFill>
              </a:rPr>
              <a:t>Related work</a:t>
            </a:r>
            <a:endParaRPr sz="1600">
              <a:solidFill>
                <a:srgbClr val="B7B7B7"/>
              </a:solidFill>
            </a:endParaRPr>
          </a:p>
        </p:txBody>
      </p:sp>
      <p:pic>
        <p:nvPicPr>
          <p:cNvPr id="894" name="Google Shape;894;p62"/>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895" name="Google Shape;895;p62"/>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896" name="Google Shape;896;p62"/>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897" name="Google Shape;897;p62"/>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898" name="Google Shape;898;p62"/>
          <p:cNvSpPr txBox="1">
            <a:spLocks noGrp="1"/>
          </p:cNvSpPr>
          <p:nvPr>
            <p:ph type="title"/>
          </p:nvPr>
        </p:nvSpPr>
        <p:spPr>
          <a:xfrm>
            <a:off x="457200" y="1577901"/>
            <a:ext cx="8229600" cy="641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2800">
                <a:solidFill>
                  <a:srgbClr val="17386F"/>
                </a:solidFill>
                <a:latin typeface="Arial"/>
                <a:ea typeface="Arial"/>
                <a:cs typeface="Arial"/>
                <a:sym typeface="Arial"/>
              </a:rPr>
              <a:t>Assumptions</a:t>
            </a:r>
            <a:endParaRPr sz="2800">
              <a:solidFill>
                <a:srgbClr val="17386F"/>
              </a:solidFill>
              <a:latin typeface="Arial"/>
              <a:ea typeface="Arial"/>
              <a:cs typeface="Arial"/>
              <a:sym typeface="Arial"/>
            </a:endParaRPr>
          </a:p>
        </p:txBody>
      </p:sp>
      <p:sp>
        <p:nvSpPr>
          <p:cNvPr id="899" name="Google Shape;899;p62"/>
          <p:cNvSpPr txBox="1"/>
          <p:nvPr/>
        </p:nvSpPr>
        <p:spPr>
          <a:xfrm>
            <a:off x="1349250" y="2199150"/>
            <a:ext cx="6445500" cy="279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Political leaning exists in news media</a:t>
            </a:r>
            <a:endParaRPr/>
          </a:p>
          <a:p>
            <a:pPr marL="457200" lvl="0" indent="-317500" algn="l" rtl="0">
              <a:spcBef>
                <a:spcPts val="0"/>
              </a:spcBef>
              <a:spcAft>
                <a:spcPts val="0"/>
              </a:spcAft>
              <a:buSzPts val="1400"/>
              <a:buChar char="●"/>
            </a:pPr>
            <a:r>
              <a:rPr lang="en-US"/>
              <a:t>Only looking at english language articles</a:t>
            </a:r>
            <a:endParaRPr/>
          </a:p>
          <a:p>
            <a:pPr marL="457200" lvl="0" indent="-317500" algn="l" rtl="0">
              <a:spcBef>
                <a:spcPts val="0"/>
              </a:spcBef>
              <a:spcAft>
                <a:spcPts val="0"/>
              </a:spcAft>
              <a:buSzPts val="1400"/>
              <a:buChar char="●"/>
            </a:pPr>
            <a:r>
              <a:rPr lang="en-US"/>
              <a:t>Media sources have historical, inherent corporate cultures of bias</a:t>
            </a:r>
            <a:endParaRPr/>
          </a:p>
          <a:p>
            <a:pPr marL="457200" lvl="0" indent="-317500" algn="l" rtl="0">
              <a:spcBef>
                <a:spcPts val="0"/>
              </a:spcBef>
              <a:spcAft>
                <a:spcPts val="0"/>
              </a:spcAft>
              <a:buSzPts val="1400"/>
              <a:buChar char="●"/>
            </a:pPr>
            <a:r>
              <a:rPr lang="en-US"/>
              <a:t>Media sources have financial interests in pursuing a bias</a:t>
            </a:r>
            <a:endParaRPr/>
          </a:p>
          <a:p>
            <a:pPr marL="457200" lvl="0" indent="-317500" algn="l" rtl="0">
              <a:spcBef>
                <a:spcPts val="0"/>
              </a:spcBef>
              <a:spcAft>
                <a:spcPts val="0"/>
              </a:spcAft>
              <a:buSzPts val="1400"/>
              <a:buChar char="●"/>
            </a:pPr>
            <a:r>
              <a:rPr lang="en-US"/>
              <a:t>Universal/accepted definition of political leaning</a:t>
            </a:r>
            <a:endParaRPr/>
          </a:p>
          <a:p>
            <a:pPr marL="457200" lvl="0" indent="-317500" algn="l" rtl="0">
              <a:spcBef>
                <a:spcPts val="0"/>
              </a:spcBef>
              <a:spcAft>
                <a:spcPts val="0"/>
              </a:spcAft>
              <a:buSzPts val="1400"/>
              <a:buChar char="●"/>
            </a:pPr>
            <a:r>
              <a:rPr lang="en-US"/>
              <a:t>Machine learning can help identify leaning</a:t>
            </a:r>
            <a:endParaRPr/>
          </a:p>
          <a:p>
            <a:pPr marL="457200" lvl="0" indent="-317500" algn="l" rtl="0">
              <a:spcBef>
                <a:spcPts val="0"/>
              </a:spcBef>
              <a:spcAft>
                <a:spcPts val="0"/>
              </a:spcAft>
              <a:buSzPts val="1400"/>
              <a:buChar char="●"/>
            </a:pPr>
            <a:r>
              <a:rPr lang="en-US"/>
              <a:t>Data is readily available within project timeline</a:t>
            </a:r>
            <a:endParaRPr/>
          </a:p>
          <a:p>
            <a:pPr marL="457200" lvl="0" indent="-317500" algn="l" rtl="0">
              <a:spcBef>
                <a:spcPts val="0"/>
              </a:spcBef>
              <a:spcAft>
                <a:spcPts val="0"/>
              </a:spcAft>
              <a:buSzPts val="1400"/>
              <a:buChar char="●"/>
            </a:pPr>
            <a:r>
              <a:rPr lang="en-US"/>
              <a:t>Authoritative training set exists</a:t>
            </a:r>
            <a:endParaRPr/>
          </a:p>
          <a:p>
            <a:pPr marL="457200" lvl="0" indent="-317500" algn="l" rtl="0">
              <a:spcBef>
                <a:spcPts val="0"/>
              </a:spcBef>
              <a:spcAft>
                <a:spcPts val="0"/>
              </a:spcAft>
              <a:buSzPts val="1400"/>
              <a:buChar char="●"/>
            </a:pPr>
            <a:r>
              <a:rPr lang="en-US"/>
              <a:t>Compute power exists to assess representative dataset within budget</a:t>
            </a:r>
            <a:endParaRPr/>
          </a:p>
          <a:p>
            <a:pPr marL="457200" lvl="0" indent="-317500" algn="l" rtl="0">
              <a:spcBef>
                <a:spcPts val="0"/>
              </a:spcBef>
              <a:spcAft>
                <a:spcPts val="0"/>
              </a:spcAft>
              <a:buSzPts val="1400"/>
              <a:buChar char="●"/>
            </a:pPr>
            <a:r>
              <a:rPr lang="en-US"/>
              <a:t>Historical data is available</a:t>
            </a:r>
            <a:endParaRPr/>
          </a:p>
          <a:p>
            <a:pPr marL="457200" lvl="0" indent="-317500" algn="l" rtl="0">
              <a:spcBef>
                <a:spcPts val="0"/>
              </a:spcBef>
              <a:spcAft>
                <a:spcPts val="0"/>
              </a:spcAft>
              <a:buSzPts val="1400"/>
              <a:buChar char="●"/>
            </a:pPr>
            <a:r>
              <a:rPr lang="en-US"/>
              <a:t>Only looking at articles written in 2009 or later</a:t>
            </a:r>
            <a:endParaRPr/>
          </a:p>
          <a:p>
            <a:pPr marL="457200" lvl="0" indent="-317500" algn="l" rtl="0">
              <a:spcBef>
                <a:spcPts val="0"/>
              </a:spcBef>
              <a:spcAft>
                <a:spcPts val="0"/>
              </a:spcAft>
              <a:buSzPts val="1400"/>
              <a:buChar char="●"/>
            </a:pPr>
            <a:r>
              <a:rPr lang="en-US"/>
              <a:t>Focus on political articles, however other topics will be present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3"/>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906" name="Google Shape;906;p63"/>
          <p:cNvSpPr txBox="1">
            <a:spLocks noGrp="1"/>
          </p:cNvSpPr>
          <p:nvPr>
            <p:ph type="sldNum" idx="12"/>
          </p:nvPr>
        </p:nvSpPr>
        <p:spPr>
          <a:xfrm>
            <a:off x="8467078" y="4767263"/>
            <a:ext cx="5619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sz="1300">
                <a:latin typeface="Century Gothic"/>
                <a:ea typeface="Century Gothic"/>
                <a:cs typeface="Century Gothic"/>
                <a:sym typeface="Century Gothic"/>
              </a:rPr>
              <a:t>39</a:t>
            </a:fld>
            <a:endParaRPr sz="1300">
              <a:latin typeface="Century Gothic"/>
              <a:ea typeface="Century Gothic"/>
              <a:cs typeface="Century Gothic"/>
              <a:sym typeface="Century Gothic"/>
            </a:endParaRPr>
          </a:p>
        </p:txBody>
      </p:sp>
      <p:sp>
        <p:nvSpPr>
          <p:cNvPr id="907" name="Google Shape;907;p63"/>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3"/>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909" name="Google Shape;909;p63"/>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3"/>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Definitions</a:t>
            </a:r>
            <a:endParaRPr sz="1600">
              <a:solidFill>
                <a:srgbClr val="B7B7B7"/>
              </a:solidFill>
            </a:endParaRPr>
          </a:p>
        </p:txBody>
      </p:sp>
      <p:sp>
        <p:nvSpPr>
          <p:cNvPr id="911" name="Google Shape;911;p63"/>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000000"/>
              </a:buClr>
              <a:buSzPts val="1600"/>
              <a:buChar char="●"/>
            </a:pPr>
            <a:r>
              <a:rPr lang="en-US" sz="1600"/>
              <a:t>Our Project</a:t>
            </a:r>
            <a:endParaRPr sz="1600"/>
          </a:p>
          <a:p>
            <a:pPr marL="137160" lvl="0" indent="-238759" algn="l" rtl="0">
              <a:spcBef>
                <a:spcPts val="0"/>
              </a:spcBef>
              <a:spcAft>
                <a:spcPts val="0"/>
              </a:spcAft>
              <a:buClr>
                <a:srgbClr val="B7B7B7"/>
              </a:buClr>
              <a:buSzPts val="1600"/>
              <a:buChar char="●"/>
            </a:pPr>
            <a:r>
              <a:rPr lang="en-US" sz="1600">
                <a:solidFill>
                  <a:srgbClr val="B7B7B7"/>
                </a:solidFill>
              </a:rPr>
              <a:t>Related work</a:t>
            </a:r>
            <a:endParaRPr sz="1600">
              <a:solidFill>
                <a:srgbClr val="B7B7B7"/>
              </a:solidFill>
            </a:endParaRPr>
          </a:p>
        </p:txBody>
      </p:sp>
      <p:pic>
        <p:nvPicPr>
          <p:cNvPr id="912" name="Google Shape;912;p63"/>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913" name="Google Shape;913;p63"/>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914" name="Google Shape;914;p63"/>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915" name="Google Shape;915;p63"/>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graphicFrame>
        <p:nvGraphicFramePr>
          <p:cNvPr id="916" name="Google Shape;916;p63"/>
          <p:cNvGraphicFramePr/>
          <p:nvPr/>
        </p:nvGraphicFramePr>
        <p:xfrm>
          <a:off x="135350" y="1736163"/>
          <a:ext cx="3000000" cy="3000000"/>
        </p:xfrm>
        <a:graphic>
          <a:graphicData uri="http://schemas.openxmlformats.org/drawingml/2006/table">
            <a:tbl>
              <a:tblPr>
                <a:noFill/>
                <a:tableStyleId>{64CDFD2E-BAD1-4CB5-946D-FF68822002CF}</a:tableStyleId>
              </a:tblPr>
              <a:tblGrid>
                <a:gridCol w="2164675">
                  <a:extLst>
                    <a:ext uri="{9D8B030D-6E8A-4147-A177-3AD203B41FA5}">
                      <a16:colId xmlns:a16="http://schemas.microsoft.com/office/drawing/2014/main" val="20000"/>
                    </a:ext>
                  </a:extLst>
                </a:gridCol>
                <a:gridCol w="1024400">
                  <a:extLst>
                    <a:ext uri="{9D8B030D-6E8A-4147-A177-3AD203B41FA5}">
                      <a16:colId xmlns:a16="http://schemas.microsoft.com/office/drawing/2014/main" val="20001"/>
                    </a:ext>
                  </a:extLst>
                </a:gridCol>
                <a:gridCol w="946675">
                  <a:extLst>
                    <a:ext uri="{9D8B030D-6E8A-4147-A177-3AD203B41FA5}">
                      <a16:colId xmlns:a16="http://schemas.microsoft.com/office/drawing/2014/main" val="20002"/>
                    </a:ext>
                  </a:extLst>
                </a:gridCol>
                <a:gridCol w="4804300">
                  <a:extLst>
                    <a:ext uri="{9D8B030D-6E8A-4147-A177-3AD203B41FA5}">
                      <a16:colId xmlns:a16="http://schemas.microsoft.com/office/drawing/2014/main" val="20003"/>
                    </a:ext>
                  </a:extLst>
                </a:gridCol>
              </a:tblGrid>
              <a:tr h="244550">
                <a:tc>
                  <a:txBody>
                    <a:bodyPr/>
                    <a:lstStyle/>
                    <a:p>
                      <a:pPr marL="0" lvl="0" indent="0" algn="ctr" rtl="0">
                        <a:spcBef>
                          <a:spcPts val="0"/>
                        </a:spcBef>
                        <a:spcAft>
                          <a:spcPts val="0"/>
                        </a:spcAft>
                        <a:buNone/>
                      </a:pPr>
                      <a:r>
                        <a:rPr lang="en-US" sz="700"/>
                        <a:t>Risk</a:t>
                      </a:r>
                      <a:endParaRPr sz="7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US" sz="700"/>
                        <a:t>Probability</a:t>
                      </a:r>
                      <a:endParaRPr sz="7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US" sz="700"/>
                        <a:t>Impact</a:t>
                      </a:r>
                      <a:endParaRPr sz="7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US" sz="700"/>
                        <a:t>Mitigations</a:t>
                      </a:r>
                      <a:endParaRPr sz="7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276950">
                <a:tc>
                  <a:txBody>
                    <a:bodyPr/>
                    <a:lstStyle/>
                    <a:p>
                      <a:pPr marL="0" lvl="0" indent="0" algn="l" rtl="0">
                        <a:spcBef>
                          <a:spcPts val="0"/>
                        </a:spcBef>
                        <a:spcAft>
                          <a:spcPts val="0"/>
                        </a:spcAft>
                        <a:buNone/>
                      </a:pPr>
                      <a:r>
                        <a:rPr lang="en-US" sz="700"/>
                        <a:t>Data is too big for our processing capabilities</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700" b="1"/>
                        <a:t>High</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US" sz="700" b="1"/>
                        <a:t>Low</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l" rtl="0">
                        <a:spcBef>
                          <a:spcPts val="280"/>
                        </a:spcBef>
                        <a:spcAft>
                          <a:spcPts val="0"/>
                        </a:spcAft>
                        <a:buNone/>
                      </a:pPr>
                      <a:r>
                        <a:rPr lang="en-US" sz="700"/>
                        <a:t>Take subset of data; use big data tools (Amazon Web Services)</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6950">
                <a:tc>
                  <a:txBody>
                    <a:bodyPr/>
                    <a:lstStyle/>
                    <a:p>
                      <a:pPr marL="0" lvl="0" indent="0" algn="l" rtl="0">
                        <a:spcBef>
                          <a:spcPts val="0"/>
                        </a:spcBef>
                        <a:spcAft>
                          <a:spcPts val="0"/>
                        </a:spcAft>
                        <a:buNone/>
                      </a:pPr>
                      <a:r>
                        <a:rPr lang="en-US" sz="700"/>
                        <a:t>Data integration of data from disparate sources</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700" b="1"/>
                        <a:t>Medium</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n-US" sz="700" b="1"/>
                        <a:t>Medium</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l" rtl="0">
                        <a:spcBef>
                          <a:spcPts val="280"/>
                        </a:spcBef>
                        <a:spcAft>
                          <a:spcPts val="0"/>
                        </a:spcAft>
                        <a:buNone/>
                      </a:pPr>
                      <a:r>
                        <a:rPr lang="en-US" sz="700"/>
                        <a:t>Limit data to single format; convert to standard format</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6025">
                <a:tc>
                  <a:txBody>
                    <a:bodyPr/>
                    <a:lstStyle/>
                    <a:p>
                      <a:pPr marL="0" lvl="0" indent="0" algn="l" rtl="0">
                        <a:spcBef>
                          <a:spcPts val="280"/>
                        </a:spcBef>
                        <a:spcAft>
                          <a:spcPts val="0"/>
                        </a:spcAft>
                        <a:buNone/>
                      </a:pPr>
                      <a:r>
                        <a:rPr lang="en-US" sz="700"/>
                        <a:t>Failure to obtain appropriate data</a:t>
                      </a:r>
                      <a:endParaRPr sz="700"/>
                    </a:p>
                    <a:p>
                      <a:pPr marL="0" lvl="0" indent="0" algn="l" rtl="0">
                        <a:spcBef>
                          <a:spcPts val="0"/>
                        </a:spcBef>
                        <a:spcAft>
                          <a:spcPts val="0"/>
                        </a:spcAft>
                        <a:buNone/>
                      </a:pP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700" b="1"/>
                        <a:t>Low</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ctr" rtl="0">
                        <a:spcBef>
                          <a:spcPts val="0"/>
                        </a:spcBef>
                        <a:spcAft>
                          <a:spcPts val="0"/>
                        </a:spcAft>
                        <a:buNone/>
                      </a:pPr>
                      <a:r>
                        <a:rPr lang="en-US" sz="700" b="1"/>
                        <a:t>High</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280"/>
                        </a:spcBef>
                        <a:spcAft>
                          <a:spcPts val="0"/>
                        </a:spcAft>
                        <a:buNone/>
                      </a:pPr>
                      <a:r>
                        <a:rPr lang="en-US" sz="700"/>
                        <a:t>Move to a known data source with defined API (e.g. Twitter)</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6950">
                <a:tc>
                  <a:txBody>
                    <a:bodyPr/>
                    <a:lstStyle/>
                    <a:p>
                      <a:pPr marL="0" lvl="0" indent="0" algn="l" rtl="0">
                        <a:spcBef>
                          <a:spcPts val="280"/>
                        </a:spcBef>
                        <a:spcAft>
                          <a:spcPts val="0"/>
                        </a:spcAft>
                        <a:buNone/>
                      </a:pPr>
                      <a:r>
                        <a:rPr lang="en-US" sz="700"/>
                        <a:t>Failure to obtain authoritative training data</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700" b="1"/>
                        <a:t>Medium</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n-US" sz="700" b="1"/>
                        <a:t>High</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280"/>
                        </a:spcBef>
                        <a:spcAft>
                          <a:spcPts val="0"/>
                        </a:spcAft>
                        <a:buNone/>
                      </a:pPr>
                      <a:r>
                        <a:rPr lang="en-US" sz="700"/>
                        <a:t>Arbitrarily create training dataset; scrape data from websites that may not be authoritative</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76950">
                <a:tc>
                  <a:txBody>
                    <a:bodyPr/>
                    <a:lstStyle/>
                    <a:p>
                      <a:pPr marL="0" lvl="0" indent="0" algn="l" rtl="0">
                        <a:spcBef>
                          <a:spcPts val="280"/>
                        </a:spcBef>
                        <a:spcAft>
                          <a:spcPts val="0"/>
                        </a:spcAft>
                        <a:buNone/>
                      </a:pPr>
                      <a:r>
                        <a:rPr lang="en-US" sz="700"/>
                        <a:t>Analytic methods fail</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700" b="1"/>
                        <a:t>High</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US" sz="700" b="1"/>
                        <a:t>Medium</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lvl="0" indent="0" algn="l" rtl="0">
                        <a:spcBef>
                          <a:spcPts val="280"/>
                        </a:spcBef>
                        <a:spcAft>
                          <a:spcPts val="0"/>
                        </a:spcAft>
                        <a:buNone/>
                      </a:pPr>
                      <a:r>
                        <a:rPr lang="en-US" sz="700"/>
                        <a:t>Prototype early; apply multiple techniques; understand and document failures</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76950">
                <a:tc>
                  <a:txBody>
                    <a:bodyPr/>
                    <a:lstStyle/>
                    <a:p>
                      <a:pPr marL="0" lvl="0" indent="0" algn="l" rtl="0">
                        <a:spcBef>
                          <a:spcPts val="280"/>
                        </a:spcBef>
                        <a:spcAft>
                          <a:spcPts val="0"/>
                        </a:spcAft>
                        <a:buNone/>
                      </a:pPr>
                      <a:r>
                        <a:rPr lang="en-US" sz="700"/>
                        <a:t>Failure to succinctly define bias</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700" b="1"/>
                        <a:t>Low</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ctr" rtl="0">
                        <a:spcBef>
                          <a:spcPts val="0"/>
                        </a:spcBef>
                        <a:spcAft>
                          <a:spcPts val="0"/>
                        </a:spcAft>
                        <a:buNone/>
                      </a:pPr>
                      <a:r>
                        <a:rPr lang="en-US" sz="700" b="1"/>
                        <a:t>High</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280"/>
                        </a:spcBef>
                        <a:spcAft>
                          <a:spcPts val="0"/>
                        </a:spcAft>
                        <a:buNone/>
                      </a:pPr>
                      <a:r>
                        <a:rPr lang="en-US" sz="700"/>
                        <a:t>Define bias</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6950">
                <a:tc>
                  <a:txBody>
                    <a:bodyPr/>
                    <a:lstStyle/>
                    <a:p>
                      <a:pPr marL="0" lvl="0" indent="0" algn="l" rtl="0">
                        <a:spcBef>
                          <a:spcPts val="280"/>
                        </a:spcBef>
                        <a:spcAft>
                          <a:spcPts val="0"/>
                        </a:spcAft>
                        <a:buNone/>
                      </a:pPr>
                      <a:r>
                        <a:rPr lang="en-US" sz="700"/>
                        <a:t>Project scope creep</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700" b="1"/>
                        <a:t>High</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US" sz="700" b="1"/>
                        <a:t>High</a:t>
                      </a:r>
                      <a:endParaRPr sz="7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l" rtl="0">
                        <a:spcBef>
                          <a:spcPts val="280"/>
                        </a:spcBef>
                        <a:spcAft>
                          <a:spcPts val="0"/>
                        </a:spcAft>
                        <a:buNone/>
                      </a:pPr>
                      <a:r>
                        <a:rPr lang="en-US" sz="700"/>
                        <a:t>Spend time upfront defining the problem; identify the appropriate data source; use agile development methodology</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76950">
                <a:tc>
                  <a:txBody>
                    <a:bodyPr/>
                    <a:lstStyle/>
                    <a:p>
                      <a:pPr marL="0" lvl="0" indent="0" algn="l" rtl="0">
                        <a:spcBef>
                          <a:spcPts val="280"/>
                        </a:spcBef>
                        <a:spcAft>
                          <a:spcPts val="0"/>
                        </a:spcAft>
                        <a:buNone/>
                      </a:pPr>
                      <a:r>
                        <a:rPr lang="en-US" sz="700"/>
                        <a:t>Model only valid for trained date range</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700"/>
                        <a:t>High</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US" sz="700"/>
                        <a:t>Low</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lvl="0" indent="0" algn="l" rtl="0">
                        <a:spcBef>
                          <a:spcPts val="280"/>
                        </a:spcBef>
                        <a:spcAft>
                          <a:spcPts val="0"/>
                        </a:spcAft>
                        <a:buNone/>
                      </a:pPr>
                      <a:r>
                        <a:rPr lang="en-US" sz="700"/>
                        <a:t>Document the issue and list it as an opportunity for future research.</a:t>
                      </a:r>
                      <a:endParaRPr sz="7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205" name="Google Shape;205;p28"/>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1454788" y="1697783"/>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833831" y="1888133"/>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208" name="Google Shape;208;p28"/>
          <p:cNvSpPr/>
          <p:nvPr/>
        </p:nvSpPr>
        <p:spPr>
          <a:xfrm flipH="1">
            <a:off x="834343" y="1698589"/>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1463325" y="2577025"/>
            <a:ext cx="6858000" cy="983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842376" y="2904480"/>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211" name="Google Shape;211;p28"/>
          <p:cNvSpPr/>
          <p:nvPr/>
        </p:nvSpPr>
        <p:spPr>
          <a:xfrm flipH="1">
            <a:off x="842889" y="2706420"/>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1454788" y="371670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833831" y="3913492"/>
            <a:ext cx="2059200" cy="350700"/>
          </a:xfrm>
          <a:prstGeom prst="homePlate">
            <a:avLst>
              <a:gd name="adj" fmla="val 50000"/>
            </a:avLst>
          </a:prstGeom>
          <a:solidFill>
            <a:srgbClr val="1C4587"/>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Conclusions</a:t>
            </a:r>
            <a:endParaRPr sz="2200">
              <a:solidFill>
                <a:srgbClr val="D9D9D9"/>
              </a:solidFill>
            </a:endParaRPr>
          </a:p>
        </p:txBody>
      </p:sp>
      <p:sp>
        <p:nvSpPr>
          <p:cNvPr id="214" name="Google Shape;214;p28"/>
          <p:cNvSpPr txBox="1">
            <a:spLocks noGrp="1"/>
          </p:cNvSpPr>
          <p:nvPr>
            <p:ph type="sldNum" idx="12"/>
          </p:nvPr>
        </p:nvSpPr>
        <p:spPr>
          <a:xfrm>
            <a:off x="8531089" y="4762720"/>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sz="1300">
                <a:latin typeface="Century Gothic"/>
                <a:ea typeface="Century Gothic"/>
                <a:cs typeface="Century Gothic"/>
                <a:sym typeface="Century Gothic"/>
              </a:rPr>
              <a:t>4</a:t>
            </a:fld>
            <a:endParaRPr sz="1300">
              <a:latin typeface="Century Gothic"/>
              <a:ea typeface="Century Gothic"/>
              <a:cs typeface="Century Gothic"/>
              <a:sym typeface="Century Gothic"/>
            </a:endParaRPr>
          </a:p>
        </p:txBody>
      </p:sp>
      <p:sp>
        <p:nvSpPr>
          <p:cNvPr id="215" name="Google Shape;215;p28"/>
          <p:cNvSpPr/>
          <p:nvPr/>
        </p:nvSpPr>
        <p:spPr>
          <a:xfrm flipH="1">
            <a:off x="828693" y="3717544"/>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SzPts val="1600"/>
              <a:buChar char="●"/>
            </a:pPr>
            <a:r>
              <a:rPr lang="en-US" sz="1600"/>
              <a:t>Motivation</a:t>
            </a:r>
            <a:endParaRPr sz="1600"/>
          </a:p>
          <a:p>
            <a:pPr marL="137160" lvl="0" indent="-238759" algn="l" rtl="0">
              <a:spcBef>
                <a:spcPts val="0"/>
              </a:spcBef>
              <a:spcAft>
                <a:spcPts val="0"/>
              </a:spcAft>
              <a:buSzPts val="1600"/>
              <a:buChar char="●"/>
            </a:pPr>
            <a:r>
              <a:rPr lang="en-US" sz="1600"/>
              <a:t>Our Project</a:t>
            </a:r>
            <a:endParaRPr sz="1600"/>
          </a:p>
        </p:txBody>
      </p:sp>
      <p:sp>
        <p:nvSpPr>
          <p:cNvPr id="217" name="Google Shape;217;p28"/>
          <p:cNvSpPr txBox="1"/>
          <p:nvPr/>
        </p:nvSpPr>
        <p:spPr>
          <a:xfrm>
            <a:off x="3003259" y="177381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Dataset</a:t>
            </a:r>
            <a:endParaRPr sz="1600"/>
          </a:p>
          <a:p>
            <a:pPr marL="192024" lvl="0" indent="-238759" algn="l" rtl="0">
              <a:spcBef>
                <a:spcPts val="0"/>
              </a:spcBef>
              <a:spcAft>
                <a:spcPts val="0"/>
              </a:spcAft>
              <a:buSzPts val="1600"/>
              <a:buChar char="●"/>
            </a:pPr>
            <a:r>
              <a:rPr lang="en-US" sz="1600"/>
              <a:t>Conditioning</a:t>
            </a:r>
            <a:endParaRPr sz="1600"/>
          </a:p>
        </p:txBody>
      </p:sp>
      <p:sp>
        <p:nvSpPr>
          <p:cNvPr id="218" name="Google Shape;218;p28"/>
          <p:cNvSpPr txBox="1"/>
          <p:nvPr/>
        </p:nvSpPr>
        <p:spPr>
          <a:xfrm>
            <a:off x="5330188"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chemeClr val="dk1"/>
              </a:buClr>
              <a:buSzPts val="1600"/>
              <a:buChar char="●"/>
            </a:pPr>
            <a:r>
              <a:rPr lang="en-US" sz="1600">
                <a:solidFill>
                  <a:schemeClr val="dk1"/>
                </a:solidFill>
              </a:rPr>
              <a:t>Definitions</a:t>
            </a:r>
            <a:endParaRPr sz="1600">
              <a:solidFill>
                <a:schemeClr val="dk1"/>
              </a:solidFill>
            </a:endParaRPr>
          </a:p>
          <a:p>
            <a:pPr marL="137160" lvl="0" indent="-238759" algn="l" rtl="0">
              <a:spcBef>
                <a:spcPts val="0"/>
              </a:spcBef>
              <a:spcAft>
                <a:spcPts val="0"/>
              </a:spcAft>
              <a:buClr>
                <a:schemeClr val="dk1"/>
              </a:buClr>
              <a:buSzPts val="1600"/>
              <a:buChar char="●"/>
            </a:pPr>
            <a:r>
              <a:rPr lang="en-US" sz="1600">
                <a:solidFill>
                  <a:schemeClr val="dk1"/>
                </a:solidFill>
              </a:rPr>
              <a:t>Related work</a:t>
            </a:r>
            <a:endParaRPr sz="1600">
              <a:solidFill>
                <a:schemeClr val="dk1"/>
              </a:solidFill>
            </a:endParaRPr>
          </a:p>
        </p:txBody>
      </p:sp>
      <p:sp>
        <p:nvSpPr>
          <p:cNvPr id="219" name="Google Shape;219;p28"/>
          <p:cNvSpPr txBox="1"/>
          <p:nvPr/>
        </p:nvSpPr>
        <p:spPr>
          <a:xfrm>
            <a:off x="5352600" y="177381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Quality</a:t>
            </a:r>
            <a:endParaRPr sz="1600"/>
          </a:p>
          <a:p>
            <a:pPr marL="192024" lvl="0" indent="-238759" algn="l" rtl="0">
              <a:spcBef>
                <a:spcPts val="0"/>
              </a:spcBef>
              <a:spcAft>
                <a:spcPts val="0"/>
              </a:spcAft>
              <a:buSzPts val="1600"/>
              <a:buChar char="●"/>
            </a:pPr>
            <a:r>
              <a:rPr lang="en-US" sz="1600"/>
              <a:t>Exploratory Analysis</a:t>
            </a:r>
            <a:endParaRPr sz="1600"/>
          </a:p>
        </p:txBody>
      </p:sp>
      <p:sp>
        <p:nvSpPr>
          <p:cNvPr id="220" name="Google Shape;220;p28"/>
          <p:cNvSpPr txBox="1"/>
          <p:nvPr/>
        </p:nvSpPr>
        <p:spPr>
          <a:xfrm>
            <a:off x="3003250" y="2699051"/>
            <a:ext cx="2286000" cy="8610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Neural Network</a:t>
            </a:r>
            <a:endParaRPr sz="1600"/>
          </a:p>
          <a:p>
            <a:pPr marL="192024" lvl="0" indent="-238759" algn="l" rtl="0">
              <a:spcBef>
                <a:spcPts val="0"/>
              </a:spcBef>
              <a:spcAft>
                <a:spcPts val="0"/>
              </a:spcAft>
              <a:buSzPts val="1600"/>
              <a:buChar char="●"/>
            </a:pPr>
            <a:r>
              <a:rPr lang="en-US" sz="1600"/>
              <a:t>Processing Environ</a:t>
            </a:r>
            <a:endParaRPr sz="1600"/>
          </a:p>
          <a:p>
            <a:pPr marL="192024" lvl="0" indent="-238759" algn="l" rtl="0">
              <a:spcBef>
                <a:spcPts val="0"/>
              </a:spcBef>
              <a:spcAft>
                <a:spcPts val="0"/>
              </a:spcAft>
              <a:buSzPts val="1600"/>
              <a:buChar char="●"/>
            </a:pPr>
            <a:r>
              <a:rPr lang="en-US" sz="1600">
                <a:solidFill>
                  <a:schemeClr val="dk1"/>
                </a:solidFill>
              </a:rPr>
              <a:t>Training Results</a:t>
            </a:r>
            <a:endParaRPr sz="1600"/>
          </a:p>
        </p:txBody>
      </p:sp>
      <p:sp>
        <p:nvSpPr>
          <p:cNvPr id="221" name="Google Shape;221;p28"/>
          <p:cNvSpPr txBox="1"/>
          <p:nvPr/>
        </p:nvSpPr>
        <p:spPr>
          <a:xfrm>
            <a:off x="5333148" y="2653050"/>
            <a:ext cx="2927400" cy="5121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endParaRPr sz="1600"/>
          </a:p>
        </p:txBody>
      </p:sp>
      <p:sp>
        <p:nvSpPr>
          <p:cNvPr id="222" name="Google Shape;222;p28"/>
          <p:cNvSpPr txBox="1"/>
          <p:nvPr/>
        </p:nvSpPr>
        <p:spPr>
          <a:xfrm>
            <a:off x="3003249" y="3866450"/>
            <a:ext cx="24921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Conclusions</a:t>
            </a:r>
            <a:endParaRPr sz="1600"/>
          </a:p>
          <a:p>
            <a:pPr marL="192024" lvl="0" indent="-238759" algn="l" rtl="0">
              <a:spcBef>
                <a:spcPts val="0"/>
              </a:spcBef>
              <a:spcAft>
                <a:spcPts val="0"/>
              </a:spcAft>
              <a:buSzPts val="1600"/>
              <a:buChar char="●"/>
            </a:pPr>
            <a:r>
              <a:rPr lang="en-US" sz="1600"/>
              <a:t>Lessons Learned</a:t>
            </a:r>
            <a:endParaRPr sz="1600"/>
          </a:p>
        </p:txBody>
      </p:sp>
      <p:sp>
        <p:nvSpPr>
          <p:cNvPr id="223" name="Google Shape;223;p28"/>
          <p:cNvSpPr txBox="1"/>
          <p:nvPr/>
        </p:nvSpPr>
        <p:spPr>
          <a:xfrm>
            <a:off x="5352600" y="3866441"/>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Future work</a:t>
            </a:r>
            <a:endParaRPr sz="1600"/>
          </a:p>
        </p:txBody>
      </p:sp>
      <p:pic>
        <p:nvPicPr>
          <p:cNvPr id="224" name="Google Shape;224;p28"/>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225" name="Google Shape;225;p28"/>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226" name="Google Shape;226;p28"/>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227" name="Google Shape;227;p28"/>
          <p:cNvSpPr txBox="1"/>
          <p:nvPr/>
        </p:nvSpPr>
        <p:spPr>
          <a:xfrm>
            <a:off x="5352600" y="2699050"/>
            <a:ext cx="25854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Test Results</a:t>
            </a:r>
            <a:endParaRPr sz="1600"/>
          </a:p>
          <a:p>
            <a:pPr marL="192024" lvl="0" indent="-238759" algn="l" rtl="0">
              <a:spcBef>
                <a:spcPts val="0"/>
              </a:spcBef>
              <a:spcAft>
                <a:spcPts val="0"/>
              </a:spcAft>
              <a:buSzPts val="1600"/>
              <a:buChar char="●"/>
            </a:pPr>
            <a:r>
              <a:rPr lang="en-US" sz="1600"/>
              <a:t>Additional Analysis</a:t>
            </a:r>
            <a:endParaRPr sz="1600"/>
          </a:p>
        </p:txBody>
      </p:sp>
      <p:sp>
        <p:nvSpPr>
          <p:cNvPr id="228" name="Google Shape;228;p28"/>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64"/>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40</a:t>
            </a:fld>
            <a:endParaRPr/>
          </a:p>
        </p:txBody>
      </p:sp>
      <p:sp>
        <p:nvSpPr>
          <p:cNvPr id="923" name="Google Shape;923;p64"/>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pic>
        <p:nvPicPr>
          <p:cNvPr id="924" name="Google Shape;924;p64"/>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925" name="Google Shape;925;p64"/>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926" name="Google Shape;926;p64"/>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927" name="Google Shape;927;p64"/>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4"/>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929" name="Google Shape;929;p64"/>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4"/>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Definitions</a:t>
            </a:r>
            <a:endParaRPr sz="1600">
              <a:solidFill>
                <a:srgbClr val="B7B7B7"/>
              </a:solidFill>
            </a:endParaRPr>
          </a:p>
        </p:txBody>
      </p:sp>
      <p:sp>
        <p:nvSpPr>
          <p:cNvPr id="931" name="Google Shape;931;p64"/>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Our Project</a:t>
            </a:r>
            <a:endParaRPr sz="1600">
              <a:solidFill>
                <a:srgbClr val="B7B7B7"/>
              </a:solidFill>
            </a:endParaRPr>
          </a:p>
          <a:p>
            <a:pPr marL="137160" lvl="0" indent="-238759" algn="l" rtl="0">
              <a:spcBef>
                <a:spcPts val="0"/>
              </a:spcBef>
              <a:spcAft>
                <a:spcPts val="0"/>
              </a:spcAft>
              <a:buClr>
                <a:srgbClr val="000000"/>
              </a:buClr>
              <a:buSzPts val="1600"/>
              <a:buChar char="●"/>
            </a:pPr>
            <a:r>
              <a:rPr lang="en-US" sz="1600"/>
              <a:t>Related work</a:t>
            </a:r>
            <a:endParaRPr sz="1600"/>
          </a:p>
        </p:txBody>
      </p:sp>
      <p:sp>
        <p:nvSpPr>
          <p:cNvPr id="932" name="Google Shape;932;p64"/>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933" name="Google Shape;933;p64"/>
          <p:cNvSpPr txBox="1">
            <a:spLocks noGrp="1"/>
          </p:cNvSpPr>
          <p:nvPr>
            <p:ph type="title"/>
          </p:nvPr>
        </p:nvSpPr>
        <p:spPr>
          <a:xfrm>
            <a:off x="698100" y="1555388"/>
            <a:ext cx="7747800" cy="5121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rgbClr val="000000"/>
                </a:solidFill>
                <a:latin typeface="Arial"/>
                <a:ea typeface="Arial"/>
                <a:cs typeface="Arial"/>
                <a:sym typeface="Arial"/>
              </a:rPr>
              <a:t>Useful References</a:t>
            </a:r>
            <a:endParaRPr sz="2800">
              <a:solidFill>
                <a:srgbClr val="000000"/>
              </a:solidFill>
              <a:latin typeface="Arial"/>
              <a:ea typeface="Arial"/>
              <a:cs typeface="Arial"/>
              <a:sym typeface="Arial"/>
            </a:endParaRPr>
          </a:p>
        </p:txBody>
      </p:sp>
      <p:sp>
        <p:nvSpPr>
          <p:cNvPr id="934" name="Google Shape;934;p64"/>
          <p:cNvSpPr txBox="1"/>
          <p:nvPr/>
        </p:nvSpPr>
        <p:spPr>
          <a:xfrm>
            <a:off x="358350" y="1986700"/>
            <a:ext cx="8427300" cy="2769300"/>
          </a:xfrm>
          <a:prstGeom prst="rect">
            <a:avLst/>
          </a:prstGeom>
          <a:solidFill>
            <a:srgbClr val="FFFFFF"/>
          </a:solidFill>
          <a:ln>
            <a:noFill/>
          </a:ln>
        </p:spPr>
        <p:txBody>
          <a:bodyPr spcFirstLastPara="1" wrap="square" lIns="91425" tIns="91425" rIns="91425" bIns="91425" anchor="t" anchorCtr="0">
            <a:noAutofit/>
          </a:bodyPr>
          <a:lstStyle/>
          <a:p>
            <a:pPr marL="457200" lvl="0" indent="-285750" algn="l" rtl="0">
              <a:spcBef>
                <a:spcPts val="0"/>
              </a:spcBef>
              <a:spcAft>
                <a:spcPts val="0"/>
              </a:spcAft>
              <a:buClr>
                <a:schemeClr val="dk1"/>
              </a:buClr>
              <a:buSzPts val="900"/>
              <a:buAutoNum type="arabicPeriod"/>
            </a:pPr>
            <a:r>
              <a:rPr lang="en-US" sz="900">
                <a:solidFill>
                  <a:schemeClr val="dk1"/>
                </a:solidFill>
                <a:highlight>
                  <a:schemeClr val="lt1"/>
                </a:highlight>
              </a:rPr>
              <a:t>Swift, Art. “Americans' Trust in Mass Media Sinks to New Low.” </a:t>
            </a:r>
            <a:r>
              <a:rPr lang="en-US" sz="900" i="1">
                <a:solidFill>
                  <a:schemeClr val="dk1"/>
                </a:solidFill>
                <a:highlight>
                  <a:schemeClr val="lt1"/>
                </a:highlight>
              </a:rPr>
              <a:t>Gallup.com</a:t>
            </a:r>
            <a:r>
              <a:rPr lang="en-US" sz="900">
                <a:solidFill>
                  <a:schemeClr val="dk1"/>
                </a:solidFill>
                <a:highlight>
                  <a:schemeClr val="lt1"/>
                </a:highlight>
              </a:rPr>
              <a:t>, Gallup, Inc., 14 Sept. 2016, news.gallup.com/poll/195542/americans-trust-mass-media-sinks-new-low.aspx?version=print. </a:t>
            </a:r>
            <a:endParaRPr sz="900">
              <a:solidFill>
                <a:schemeClr val="dk1"/>
              </a:solidFill>
              <a:highlight>
                <a:schemeClr val="lt1"/>
              </a:highlight>
            </a:endParaRPr>
          </a:p>
          <a:p>
            <a:pPr marL="457200" lvl="0" indent="-285750" algn="l" rtl="0">
              <a:spcBef>
                <a:spcPts val="0"/>
              </a:spcBef>
              <a:spcAft>
                <a:spcPts val="0"/>
              </a:spcAft>
              <a:buClr>
                <a:schemeClr val="dk1"/>
              </a:buClr>
              <a:buSzPts val="900"/>
              <a:buAutoNum type="arabicPeriod"/>
            </a:pPr>
            <a:r>
              <a:rPr lang="en-US" sz="900">
                <a:solidFill>
                  <a:srgbClr val="333333"/>
                </a:solidFill>
                <a:highlight>
                  <a:schemeClr val="lt1"/>
                </a:highlight>
              </a:rPr>
              <a:t>Patankar, Anish A., et al. “A Bias Aware News Recommendation System.”  Samsung R&amp;D Institute, https://arxiv.org/ftp/arxiv/papers/1803/1803.03428.pdf.</a:t>
            </a:r>
            <a:endParaRPr sz="900">
              <a:solidFill>
                <a:srgbClr val="333333"/>
              </a:solidFill>
              <a:highlight>
                <a:schemeClr val="lt1"/>
              </a:highlight>
            </a:endParaRPr>
          </a:p>
          <a:p>
            <a:pPr marL="457200" lvl="0" indent="-285750" algn="l" rtl="0">
              <a:spcBef>
                <a:spcPts val="0"/>
              </a:spcBef>
              <a:spcAft>
                <a:spcPts val="0"/>
              </a:spcAft>
              <a:buClr>
                <a:srgbClr val="333333"/>
              </a:buClr>
              <a:buSzPts val="900"/>
              <a:buAutoNum type="arabicPeriod"/>
            </a:pPr>
            <a:r>
              <a:rPr lang="en-US" sz="900">
                <a:solidFill>
                  <a:srgbClr val="333333"/>
                </a:solidFill>
                <a:highlight>
                  <a:schemeClr val="lt1"/>
                </a:highlight>
              </a:rPr>
              <a:t>Wiggers, Kyle. “MIT CSAIL's AI Can Detect Fake News and Political Bias.” </a:t>
            </a:r>
            <a:r>
              <a:rPr lang="en-US" sz="900" i="1">
                <a:solidFill>
                  <a:srgbClr val="333333"/>
                </a:solidFill>
                <a:highlight>
                  <a:schemeClr val="lt1"/>
                </a:highlight>
              </a:rPr>
              <a:t>VentureBeat</a:t>
            </a:r>
            <a:r>
              <a:rPr lang="en-US" sz="900">
                <a:solidFill>
                  <a:srgbClr val="333333"/>
                </a:solidFill>
                <a:highlight>
                  <a:schemeClr val="lt1"/>
                </a:highlight>
              </a:rPr>
              <a:t>, VentureBeat, 4 Oct. 2018, venturebeat.com/2018/10/03/mit-csails-ai-can-detect-fake-news-and-political-bias/.</a:t>
            </a:r>
            <a:endParaRPr sz="900">
              <a:solidFill>
                <a:srgbClr val="333333"/>
              </a:solidFill>
              <a:highlight>
                <a:schemeClr val="lt1"/>
              </a:highlight>
            </a:endParaRPr>
          </a:p>
          <a:p>
            <a:pPr marL="457200" lvl="0" indent="-285750" algn="l" rtl="0">
              <a:spcBef>
                <a:spcPts val="0"/>
              </a:spcBef>
              <a:spcAft>
                <a:spcPts val="0"/>
              </a:spcAft>
              <a:buClr>
                <a:srgbClr val="333333"/>
              </a:buClr>
              <a:buSzPts val="900"/>
              <a:buAutoNum type="arabicPeriod"/>
            </a:pPr>
            <a:r>
              <a:rPr lang="en-US" sz="900">
                <a:solidFill>
                  <a:srgbClr val="333333"/>
                </a:solidFill>
                <a:highlight>
                  <a:srgbClr val="FFFFFF"/>
                </a:highlight>
              </a:rPr>
              <a:t>Bellows, Martha R. “Exploration of Classifying Sentence Bias in News Articles with Machine Learning Models.” </a:t>
            </a:r>
            <a:r>
              <a:rPr lang="en-US" sz="900" i="1">
                <a:solidFill>
                  <a:srgbClr val="333333"/>
                </a:solidFill>
                <a:highlight>
                  <a:srgbClr val="FFFFFF"/>
                </a:highlight>
              </a:rPr>
              <a:t>University of Rhode Island</a:t>
            </a:r>
            <a:r>
              <a:rPr lang="en-US" sz="900">
                <a:solidFill>
                  <a:srgbClr val="333333"/>
                </a:solidFill>
                <a:highlight>
                  <a:srgbClr val="FFFFFF"/>
                </a:highlight>
              </a:rPr>
              <a:t>, 2018.</a:t>
            </a:r>
            <a:endParaRPr sz="900">
              <a:solidFill>
                <a:srgbClr val="333333"/>
              </a:solidFill>
              <a:highlight>
                <a:srgbClr val="FFFFFF"/>
              </a:highlight>
            </a:endParaRPr>
          </a:p>
          <a:p>
            <a:pPr marL="457200" lvl="0" indent="-285750" algn="l" rtl="0">
              <a:spcBef>
                <a:spcPts val="0"/>
              </a:spcBef>
              <a:spcAft>
                <a:spcPts val="0"/>
              </a:spcAft>
              <a:buClr>
                <a:srgbClr val="333333"/>
              </a:buClr>
              <a:buSzPts val="900"/>
              <a:buAutoNum type="arabicPeriod"/>
            </a:pPr>
            <a:r>
              <a:rPr lang="en-US" sz="900">
                <a:solidFill>
                  <a:srgbClr val="333333"/>
                </a:solidFill>
                <a:highlight>
                  <a:srgbClr val="FFFFFF"/>
                </a:highlight>
              </a:rPr>
              <a:t>Hassan, Abdalraouf. “Deep Neural Language Model for Text Classification Based on Convolutional and Recurrent Neural Networks.” </a:t>
            </a:r>
            <a:r>
              <a:rPr lang="en-US" sz="900" i="1">
                <a:solidFill>
                  <a:srgbClr val="333333"/>
                </a:solidFill>
                <a:highlight>
                  <a:srgbClr val="FFFFFF"/>
                </a:highlight>
              </a:rPr>
              <a:t>University of Bridgeport</a:t>
            </a:r>
            <a:r>
              <a:rPr lang="en-US" sz="900">
                <a:solidFill>
                  <a:srgbClr val="333333"/>
                </a:solidFill>
                <a:highlight>
                  <a:srgbClr val="FFFFFF"/>
                </a:highlight>
              </a:rPr>
              <a:t>, 2018.</a:t>
            </a:r>
            <a:endParaRPr sz="900">
              <a:solidFill>
                <a:srgbClr val="333333"/>
              </a:solidFill>
              <a:highlight>
                <a:srgbClr val="FFFFFF"/>
              </a:highlight>
            </a:endParaRPr>
          </a:p>
          <a:p>
            <a:pPr marL="457200" lvl="0" indent="-285750" algn="l" rtl="0">
              <a:spcBef>
                <a:spcPts val="0"/>
              </a:spcBef>
              <a:spcAft>
                <a:spcPts val="0"/>
              </a:spcAft>
              <a:buClr>
                <a:srgbClr val="333333"/>
              </a:buClr>
              <a:buSzPts val="900"/>
              <a:buAutoNum type="arabicPeriod"/>
            </a:pPr>
            <a:r>
              <a:rPr lang="en-US" sz="900">
                <a:solidFill>
                  <a:srgbClr val="333333"/>
                </a:solidFill>
                <a:highlight>
                  <a:srgbClr val="FFFFFF"/>
                </a:highlight>
              </a:rPr>
              <a:t>Jones, Jeffrey M. “U.S. Media Trust Continues to Recover From 2016 Low.” </a:t>
            </a:r>
            <a:r>
              <a:rPr lang="en-US" sz="900" i="1">
                <a:solidFill>
                  <a:srgbClr val="333333"/>
                </a:solidFill>
                <a:highlight>
                  <a:srgbClr val="FFFFFF"/>
                </a:highlight>
              </a:rPr>
              <a:t>Gallup.com</a:t>
            </a:r>
            <a:r>
              <a:rPr lang="en-US" sz="900">
                <a:solidFill>
                  <a:srgbClr val="333333"/>
                </a:solidFill>
                <a:highlight>
                  <a:srgbClr val="FFFFFF"/>
                </a:highlight>
              </a:rPr>
              <a:t>, Gallup, Inc., 12 Oct. 2018, news.gallup.com/poll/243665/media-trust-continues-recover-2016-low.aspx?version=print.</a:t>
            </a:r>
            <a:endParaRPr sz="900">
              <a:solidFill>
                <a:srgbClr val="333333"/>
              </a:solidFill>
              <a:highlight>
                <a:srgbClr val="FFFFFF"/>
              </a:highlight>
            </a:endParaRPr>
          </a:p>
          <a:p>
            <a:pPr marL="457200" lvl="0" indent="-285750" algn="l" rtl="0">
              <a:spcBef>
                <a:spcPts val="0"/>
              </a:spcBef>
              <a:spcAft>
                <a:spcPts val="0"/>
              </a:spcAft>
              <a:buClr>
                <a:srgbClr val="333333"/>
              </a:buClr>
              <a:buSzPts val="900"/>
              <a:buAutoNum type="arabicPeriod"/>
            </a:pPr>
            <a:r>
              <a:rPr lang="en-US" sz="900">
                <a:solidFill>
                  <a:srgbClr val="333333"/>
                </a:solidFill>
                <a:highlight>
                  <a:schemeClr val="lt1"/>
                </a:highlight>
              </a:rPr>
              <a:t>Lazer, David M. J., et al. “The Science of Fake News.” </a:t>
            </a:r>
            <a:r>
              <a:rPr lang="en-US" sz="900" i="1">
                <a:solidFill>
                  <a:srgbClr val="333333"/>
                </a:solidFill>
                <a:highlight>
                  <a:schemeClr val="lt1"/>
                </a:highlight>
              </a:rPr>
              <a:t>Science</a:t>
            </a:r>
            <a:r>
              <a:rPr lang="en-US" sz="900">
                <a:solidFill>
                  <a:srgbClr val="333333"/>
                </a:solidFill>
                <a:highlight>
                  <a:schemeClr val="lt1"/>
                </a:highlight>
              </a:rPr>
              <a:t>, American Association for the Advancement of Science, 9 Mar. 2018, science.sciencemag.org/content/359/6380/1094.</a:t>
            </a:r>
            <a:endParaRPr sz="900">
              <a:solidFill>
                <a:srgbClr val="333333"/>
              </a:solidFill>
              <a:highlight>
                <a:schemeClr val="lt1"/>
              </a:highlight>
            </a:endParaRPr>
          </a:p>
          <a:p>
            <a:pPr marL="457200" lvl="0" indent="-285750" algn="l" rtl="0">
              <a:spcBef>
                <a:spcPts val="0"/>
              </a:spcBef>
              <a:spcAft>
                <a:spcPts val="0"/>
              </a:spcAft>
              <a:buClr>
                <a:srgbClr val="333333"/>
              </a:buClr>
              <a:buSzPts val="900"/>
              <a:buAutoNum type="arabicPeriod"/>
            </a:pPr>
            <a:r>
              <a:rPr lang="en-US" sz="900">
                <a:solidFill>
                  <a:srgbClr val="333333"/>
                </a:solidFill>
              </a:rPr>
              <a:t>Dehghan, Ali, et al. </a:t>
            </a:r>
            <a:r>
              <a:rPr lang="en-US" sz="900" i="1">
                <a:solidFill>
                  <a:srgbClr val="333333"/>
                </a:solidFill>
              </a:rPr>
              <a:t>Predicting News Bias</a:t>
            </a:r>
            <a:r>
              <a:rPr lang="en-US" sz="900">
                <a:solidFill>
                  <a:srgbClr val="333333"/>
                </a:solidFill>
              </a:rPr>
              <a:t>. University of Victoria, 2016, web.uvic.ca/~afyshe/dm_projs/news_bias_final_report.pdf</a:t>
            </a:r>
            <a:r>
              <a:rPr lang="en-US" sz="900">
                <a:solidFill>
                  <a:srgbClr val="333333"/>
                </a:solidFill>
                <a:latin typeface="Times New Roman"/>
                <a:ea typeface="Times New Roman"/>
                <a:cs typeface="Times New Roman"/>
                <a:sym typeface="Times New Roman"/>
              </a:rPr>
              <a:t>.</a:t>
            </a:r>
            <a:endParaRPr sz="900">
              <a:solidFill>
                <a:srgbClr val="333333"/>
              </a:solidFill>
              <a:latin typeface="Times New Roman"/>
              <a:ea typeface="Times New Roman"/>
              <a:cs typeface="Times New Roman"/>
              <a:sym typeface="Times New Roman"/>
            </a:endParaRPr>
          </a:p>
          <a:p>
            <a:pPr marL="457200" lvl="0" indent="-285750" algn="l" rtl="0">
              <a:spcBef>
                <a:spcPts val="0"/>
              </a:spcBef>
              <a:spcAft>
                <a:spcPts val="0"/>
              </a:spcAft>
              <a:buClr>
                <a:srgbClr val="333333"/>
              </a:buClr>
              <a:buSzPts val="900"/>
              <a:buAutoNum type="arabicPeriod"/>
            </a:pPr>
            <a:r>
              <a:rPr lang="en-US" sz="900">
                <a:solidFill>
                  <a:srgbClr val="333333"/>
                </a:solidFill>
              </a:rPr>
              <a:t>Hamborg, Felix, et al. “Automated Identification of Media Bias in News Articles: an Interdisciplinary Literature Review.” </a:t>
            </a:r>
            <a:r>
              <a:rPr lang="en-US" sz="900" i="1">
                <a:solidFill>
                  <a:srgbClr val="333333"/>
                </a:solidFill>
              </a:rPr>
              <a:t>International Journal on Digital Libraries</a:t>
            </a:r>
            <a:r>
              <a:rPr lang="en-US" sz="900">
                <a:solidFill>
                  <a:srgbClr val="333333"/>
                </a:solidFill>
              </a:rPr>
              <a:t>, 2018, doi:10.1007/s00799-018-0261-y.</a:t>
            </a:r>
            <a:endParaRPr sz="900">
              <a:solidFill>
                <a:srgbClr val="333333"/>
              </a:solidFill>
            </a:endParaRPr>
          </a:p>
          <a:p>
            <a:pPr marL="457200" lvl="0" indent="-285750" algn="l" rtl="0">
              <a:lnSpc>
                <a:spcPct val="100000"/>
              </a:lnSpc>
              <a:spcBef>
                <a:spcPts val="0"/>
              </a:spcBef>
              <a:spcAft>
                <a:spcPts val="0"/>
              </a:spcAft>
              <a:buClr>
                <a:srgbClr val="333333"/>
              </a:buClr>
              <a:buSzPts val="900"/>
              <a:buAutoNum type="arabicPeriod"/>
            </a:pPr>
            <a:r>
              <a:rPr lang="en-US" sz="900">
                <a:solidFill>
                  <a:srgbClr val="333333"/>
                </a:solidFill>
              </a:rPr>
              <a:t>Knight Foundation. “American Views: Trust, Media and Democracy.” </a:t>
            </a:r>
            <a:r>
              <a:rPr lang="en-US" sz="900" i="1">
                <a:solidFill>
                  <a:srgbClr val="333333"/>
                </a:solidFill>
              </a:rPr>
              <a:t>Knight Foundation</a:t>
            </a:r>
            <a:r>
              <a:rPr lang="en-US" sz="900">
                <a:solidFill>
                  <a:srgbClr val="333333"/>
                </a:solidFill>
              </a:rPr>
              <a:t>, knightfoundation.org/reports/american-views-trust-media-and-democracy.</a:t>
            </a:r>
            <a:r>
              <a:rPr lang="en-US" sz="900">
                <a:solidFill>
                  <a:srgbClr val="333333"/>
                </a:solidFill>
                <a:latin typeface="Times New Roman"/>
                <a:ea typeface="Times New Roman"/>
                <a:cs typeface="Times New Roman"/>
                <a:sym typeface="Times New Roman"/>
              </a:rPr>
              <a:t> </a:t>
            </a:r>
            <a:endParaRPr sz="900">
              <a:solidFill>
                <a:srgbClr val="333333"/>
              </a:solidFill>
              <a:latin typeface="Times New Roman"/>
              <a:ea typeface="Times New Roman"/>
              <a:cs typeface="Times New Roman"/>
              <a:sym typeface="Times New Roman"/>
            </a:endParaRPr>
          </a:p>
          <a:p>
            <a:pPr marL="457200" lvl="0" indent="-285750" algn="l" rtl="0">
              <a:lnSpc>
                <a:spcPct val="100000"/>
              </a:lnSpc>
              <a:spcBef>
                <a:spcPts val="0"/>
              </a:spcBef>
              <a:spcAft>
                <a:spcPts val="0"/>
              </a:spcAft>
              <a:buClr>
                <a:srgbClr val="333333"/>
              </a:buClr>
              <a:buSzPts val="900"/>
              <a:buAutoNum type="arabicPeriod"/>
            </a:pPr>
            <a:r>
              <a:rPr lang="en-US" sz="900">
                <a:solidFill>
                  <a:srgbClr val="333333"/>
                </a:solidFill>
              </a:rPr>
              <a:t>Misra, Arkajyoti, and Sanjib Basak. “Political Bias Analysis.” </a:t>
            </a:r>
            <a:r>
              <a:rPr lang="en-US" sz="900" i="1">
                <a:solidFill>
                  <a:srgbClr val="333333"/>
                </a:solidFill>
              </a:rPr>
              <a:t>Stanford University</a:t>
            </a:r>
            <a:r>
              <a:rPr lang="en-US" sz="900">
                <a:solidFill>
                  <a:srgbClr val="333333"/>
                </a:solidFill>
              </a:rPr>
              <a:t>, cs224d.stanford.edu/reports/MisraBasak.pdf.</a:t>
            </a:r>
            <a:endParaRPr sz="900">
              <a:solidFill>
                <a:srgbClr val="333333"/>
              </a:solidFill>
            </a:endParaRPr>
          </a:p>
          <a:p>
            <a:pPr marL="457200" lvl="0" indent="-285750" algn="l" rtl="0">
              <a:lnSpc>
                <a:spcPct val="100000"/>
              </a:lnSpc>
              <a:spcBef>
                <a:spcPts val="0"/>
              </a:spcBef>
              <a:spcAft>
                <a:spcPts val="0"/>
              </a:spcAft>
              <a:buClr>
                <a:srgbClr val="333333"/>
              </a:buClr>
              <a:buSzPts val="900"/>
              <a:buAutoNum type="arabicPeriod"/>
            </a:pPr>
            <a:r>
              <a:rPr lang="en-US" sz="900">
                <a:solidFill>
                  <a:srgbClr val="333333"/>
                </a:solidFill>
              </a:rPr>
              <a:t>Iyyer, Mohit, et al. “Political Ideology Detection Using Recursive Neural Networks.” </a:t>
            </a:r>
            <a:r>
              <a:rPr lang="en-US" sz="900" i="1">
                <a:solidFill>
                  <a:srgbClr val="333333"/>
                </a:solidFill>
              </a:rPr>
              <a:t>Proceedings of the 52nd Annual Meeting of the Association for Computational Linguistics (Volume 1: Long Papers)</a:t>
            </a:r>
            <a:r>
              <a:rPr lang="en-US" sz="900">
                <a:solidFill>
                  <a:srgbClr val="333333"/>
                </a:solidFill>
              </a:rPr>
              <a:t>, 2014, doi:10.3115/v1/p14-1105.</a:t>
            </a:r>
            <a:endParaRPr sz="900">
              <a:solidFill>
                <a:srgbClr val="333333"/>
              </a:solidFill>
            </a:endParaRPr>
          </a:p>
          <a:p>
            <a:pPr marL="118871" lvl="0" indent="-118871" algn="l" rtl="0">
              <a:spcBef>
                <a:spcPts val="0"/>
              </a:spcBef>
              <a:spcAft>
                <a:spcPts val="0"/>
              </a:spcAft>
              <a:buNone/>
            </a:pPr>
            <a:endParaRPr sz="900">
              <a:solidFill>
                <a:srgbClr val="333333"/>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65"/>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41</a:t>
            </a:fld>
            <a:endParaRPr/>
          </a:p>
        </p:txBody>
      </p:sp>
      <p:sp>
        <p:nvSpPr>
          <p:cNvPr id="941" name="Google Shape;941;p65"/>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pic>
        <p:nvPicPr>
          <p:cNvPr id="942" name="Google Shape;942;p65"/>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943" name="Google Shape;943;p65"/>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944" name="Google Shape;944;p65"/>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945" name="Google Shape;945;p65"/>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5"/>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947" name="Google Shape;947;p65"/>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5"/>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Definitions</a:t>
            </a:r>
            <a:endParaRPr sz="1600">
              <a:solidFill>
                <a:srgbClr val="B7B7B7"/>
              </a:solidFill>
            </a:endParaRPr>
          </a:p>
        </p:txBody>
      </p:sp>
      <p:sp>
        <p:nvSpPr>
          <p:cNvPr id="949" name="Google Shape;949;p65"/>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Our Project</a:t>
            </a:r>
            <a:endParaRPr sz="1600">
              <a:solidFill>
                <a:srgbClr val="B7B7B7"/>
              </a:solidFill>
            </a:endParaRPr>
          </a:p>
          <a:p>
            <a:pPr marL="137160" lvl="0" indent="-238759" algn="l" rtl="0">
              <a:spcBef>
                <a:spcPts val="0"/>
              </a:spcBef>
              <a:spcAft>
                <a:spcPts val="0"/>
              </a:spcAft>
              <a:buClr>
                <a:srgbClr val="000000"/>
              </a:buClr>
              <a:buSzPts val="1600"/>
              <a:buChar char="●"/>
            </a:pPr>
            <a:r>
              <a:rPr lang="en-US" sz="1600"/>
              <a:t>Related work</a:t>
            </a:r>
            <a:endParaRPr sz="1600"/>
          </a:p>
        </p:txBody>
      </p:sp>
      <p:sp>
        <p:nvSpPr>
          <p:cNvPr id="950" name="Google Shape;950;p65"/>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951" name="Google Shape;951;p65"/>
          <p:cNvSpPr txBox="1">
            <a:spLocks noGrp="1"/>
          </p:cNvSpPr>
          <p:nvPr>
            <p:ph type="title"/>
          </p:nvPr>
        </p:nvSpPr>
        <p:spPr>
          <a:xfrm>
            <a:off x="698100" y="1555388"/>
            <a:ext cx="7747800" cy="5121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chemeClr val="dk1"/>
                </a:solidFill>
                <a:latin typeface="Arial"/>
                <a:ea typeface="Arial"/>
                <a:cs typeface="Arial"/>
                <a:sym typeface="Arial"/>
              </a:rPr>
              <a:t>Background References</a:t>
            </a:r>
            <a:endParaRPr sz="2800">
              <a:solidFill>
                <a:srgbClr val="000000"/>
              </a:solidFill>
              <a:latin typeface="Arial"/>
              <a:ea typeface="Arial"/>
              <a:cs typeface="Arial"/>
              <a:sym typeface="Arial"/>
            </a:endParaRPr>
          </a:p>
        </p:txBody>
      </p:sp>
      <p:sp>
        <p:nvSpPr>
          <p:cNvPr id="952" name="Google Shape;952;p65"/>
          <p:cNvSpPr txBox="1"/>
          <p:nvPr/>
        </p:nvSpPr>
        <p:spPr>
          <a:xfrm>
            <a:off x="358350" y="1986700"/>
            <a:ext cx="8427300" cy="2769300"/>
          </a:xfrm>
          <a:prstGeom prst="rect">
            <a:avLst/>
          </a:prstGeom>
          <a:solidFill>
            <a:srgbClr val="FFFFFF"/>
          </a:solidFill>
          <a:ln>
            <a:noFill/>
          </a:ln>
        </p:spPr>
        <p:txBody>
          <a:bodyPr spcFirstLastPara="1" wrap="square" lIns="91425" tIns="91425" rIns="91425" bIns="91425" anchor="t" anchorCtr="0">
            <a:noAutofit/>
          </a:bodyPr>
          <a:lstStyle/>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Rachez, Arnaud, and Rodrigo Castro. “Predicting Political Bias with Python – Linalgo – Medium.” </a:t>
            </a:r>
            <a:r>
              <a:rPr lang="en-US" sz="1000" i="1">
                <a:solidFill>
                  <a:srgbClr val="333333"/>
                </a:solidFill>
                <a:highlight>
                  <a:schemeClr val="lt1"/>
                </a:highlight>
              </a:rPr>
              <a:t>Medium.com</a:t>
            </a:r>
            <a:r>
              <a:rPr lang="en-US" sz="1000">
                <a:solidFill>
                  <a:srgbClr val="333333"/>
                </a:solidFill>
                <a:highlight>
                  <a:schemeClr val="lt1"/>
                </a:highlight>
              </a:rPr>
              <a:t>, Medium Corporation, 19 Oct. 2017, medium.com/linalgo/predict-political-bias-using-python-b8575eedef13.</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Sholar, John M. and Glaser, Noa.  “Predicting Media Bias in Online News.” Stanford University, 6 June, 2016, http://cs229.stanford.edu/proj2016spr/report/059.pdf.</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CSAIL, Adam Conner-Simons |. “Detecting Fake News at Its Source.” </a:t>
            </a:r>
            <a:r>
              <a:rPr lang="en-US" sz="1000" i="1">
                <a:solidFill>
                  <a:srgbClr val="333333"/>
                </a:solidFill>
                <a:highlight>
                  <a:schemeClr val="lt1"/>
                </a:highlight>
              </a:rPr>
              <a:t>MIT News</a:t>
            </a:r>
            <a:r>
              <a:rPr lang="en-US" sz="1000">
                <a:solidFill>
                  <a:srgbClr val="333333"/>
                </a:solidFill>
                <a:highlight>
                  <a:schemeClr val="lt1"/>
                </a:highlight>
              </a:rPr>
              <a:t>, 4 Oct. 2018, news.mit.edu/2018/mit-csail-machine-learning-system-detects-fake-news-from-source-1004.</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Fuhr, Norbert, et al. “An Information Nutritional Label for Online Documents.” </a:t>
            </a:r>
            <a:r>
              <a:rPr lang="en-US" sz="1000" i="1">
                <a:solidFill>
                  <a:srgbClr val="333333"/>
                </a:solidFill>
                <a:highlight>
                  <a:schemeClr val="lt1"/>
                </a:highlight>
              </a:rPr>
              <a:t>Newsletter ACM SIGIR Forum</a:t>
            </a:r>
            <a:r>
              <a:rPr lang="en-US" sz="1000">
                <a:solidFill>
                  <a:srgbClr val="333333"/>
                </a:solidFill>
                <a:highlight>
                  <a:schemeClr val="lt1"/>
                </a:highlight>
              </a:rPr>
              <a:t>, 19 Feb. 2017.</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Lau, Jey Han, et al. “Machine Reading Tea Leaves: Automatically Evaluating Topic Coherence and Topic Model Quality.” </a:t>
            </a:r>
            <a:r>
              <a:rPr lang="en-US" sz="1000" i="1">
                <a:solidFill>
                  <a:srgbClr val="333333"/>
                </a:solidFill>
                <a:highlight>
                  <a:schemeClr val="lt1"/>
                </a:highlight>
              </a:rPr>
              <a:t>Proceedings of the 14th Conference of the European Chapter of the Association for Computational Linguistics</a:t>
            </a:r>
            <a:r>
              <a:rPr lang="en-US" sz="1000">
                <a:solidFill>
                  <a:srgbClr val="333333"/>
                </a:solidFill>
                <a:highlight>
                  <a:schemeClr val="lt1"/>
                </a:highlight>
              </a:rPr>
              <a:t>, 30 Apr. 2014, pp. 530–539., doi:10.3115/v1/e14-1056.</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Lucas, Christopher. “Computer-Assisted Text Analysis for Comparative Politics.” </a:t>
            </a:r>
            <a:r>
              <a:rPr lang="en-US" sz="1000" i="1">
                <a:solidFill>
                  <a:srgbClr val="333333"/>
                </a:solidFill>
                <a:highlight>
                  <a:schemeClr val="lt1"/>
                </a:highlight>
              </a:rPr>
              <a:t>Political Analysis</a:t>
            </a:r>
            <a:r>
              <a:rPr lang="en-US" sz="1000">
                <a:solidFill>
                  <a:srgbClr val="333333"/>
                </a:solidFill>
                <a:highlight>
                  <a:schemeClr val="lt1"/>
                </a:highlight>
              </a:rPr>
              <a:t>, 4 Feb. 2015, pp. 254–277.</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“How To Detect Bias In News Media.” </a:t>
            </a:r>
            <a:r>
              <a:rPr lang="en-US" sz="1000" i="1">
                <a:solidFill>
                  <a:srgbClr val="333333"/>
                </a:solidFill>
                <a:highlight>
                  <a:schemeClr val="lt1"/>
                </a:highlight>
              </a:rPr>
              <a:t>FAIR</a:t>
            </a:r>
            <a:r>
              <a:rPr lang="en-US" sz="1000">
                <a:solidFill>
                  <a:srgbClr val="333333"/>
                </a:solidFill>
                <a:highlight>
                  <a:schemeClr val="lt1"/>
                </a:highlight>
              </a:rPr>
              <a:t>, 19 Nov. 2012, fair.org/take-action-now/media-activism-kit/how-to-detect-bias-in-news-media/.</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“Identifying Bias in the Media with Sentiment Analysis.” </a:t>
            </a:r>
            <a:r>
              <a:rPr lang="en-US" sz="1000" i="1">
                <a:solidFill>
                  <a:srgbClr val="333333"/>
                </a:solidFill>
                <a:highlight>
                  <a:schemeClr val="lt1"/>
                </a:highlight>
              </a:rPr>
              <a:t>Identifying Bias in the Media with Sentiment Analysis - Julien Phalip</a:t>
            </a:r>
            <a:r>
              <a:rPr lang="en-US" sz="1000">
                <a:solidFill>
                  <a:srgbClr val="333333"/>
                </a:solidFill>
                <a:highlight>
                  <a:schemeClr val="lt1"/>
                </a:highlight>
              </a:rPr>
              <a:t>, www.julienphalip.com/blog/identifying-bias-in-the-media-with-sentiment/.</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i="1">
                <a:solidFill>
                  <a:srgbClr val="333333"/>
                </a:solidFill>
                <a:highlight>
                  <a:schemeClr val="lt1"/>
                </a:highlight>
              </a:rPr>
              <a:t>Linguistic Models for Analyzing and Detecting Biased Language</a:t>
            </a:r>
            <a:r>
              <a:rPr lang="en-US" sz="1000">
                <a:solidFill>
                  <a:srgbClr val="333333"/>
                </a:solidFill>
                <a:highlight>
                  <a:schemeClr val="lt1"/>
                </a:highlight>
              </a:rPr>
              <a:t>. web.stanford.edu/~jurafsky/pubs/neutrality.pdf.</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Mcchesney, Robert W. “The Problem of Journalism: a Political Economic Contribution to an Explanation of the Crisis in Contemporary US Journalism.” </a:t>
            </a:r>
            <a:r>
              <a:rPr lang="en-US" sz="1000" i="1">
                <a:solidFill>
                  <a:srgbClr val="333333"/>
                </a:solidFill>
                <a:highlight>
                  <a:schemeClr val="lt1"/>
                </a:highlight>
              </a:rPr>
              <a:t>Journalism Studies</a:t>
            </a:r>
            <a:r>
              <a:rPr lang="en-US" sz="1000">
                <a:solidFill>
                  <a:srgbClr val="333333"/>
                </a:solidFill>
                <a:highlight>
                  <a:schemeClr val="lt1"/>
                </a:highlight>
              </a:rPr>
              <a:t>, vol. 4, no. 3, 2003, pp. 299–329., doi:10.1080/14616700306492.</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Niculae, Vlad, et al. “Quotus.” </a:t>
            </a:r>
            <a:r>
              <a:rPr lang="en-US" sz="1000" i="1">
                <a:solidFill>
                  <a:srgbClr val="333333"/>
                </a:solidFill>
                <a:highlight>
                  <a:schemeClr val="lt1"/>
                </a:highlight>
              </a:rPr>
              <a:t>Proceedings of the 24th International Conference on World Wide Web - WWW 15</a:t>
            </a:r>
            <a:r>
              <a:rPr lang="en-US" sz="1000">
                <a:solidFill>
                  <a:srgbClr val="333333"/>
                </a:solidFill>
                <a:highlight>
                  <a:schemeClr val="lt1"/>
                </a:highlight>
              </a:rPr>
              <a:t>, 22 May 2015, doi:10.1145/2736277.2741688.</a:t>
            </a:r>
            <a:endParaRPr sz="900">
              <a:solidFill>
                <a:schemeClr val="dk1"/>
              </a:solidFill>
              <a:highlight>
                <a:schemeClr val="lt1"/>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66"/>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42</a:t>
            </a:fld>
            <a:endParaRPr/>
          </a:p>
        </p:txBody>
      </p:sp>
      <p:sp>
        <p:nvSpPr>
          <p:cNvPr id="959" name="Google Shape;959;p66"/>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pic>
        <p:nvPicPr>
          <p:cNvPr id="960" name="Google Shape;960;p66"/>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961" name="Google Shape;961;p66"/>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962" name="Google Shape;962;p66"/>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963" name="Google Shape;963;p66"/>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6"/>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965" name="Google Shape;965;p66"/>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6"/>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Definitions</a:t>
            </a:r>
            <a:endParaRPr sz="1600">
              <a:solidFill>
                <a:srgbClr val="B7B7B7"/>
              </a:solidFill>
            </a:endParaRPr>
          </a:p>
        </p:txBody>
      </p:sp>
      <p:sp>
        <p:nvSpPr>
          <p:cNvPr id="967" name="Google Shape;967;p66"/>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Our Project</a:t>
            </a:r>
            <a:endParaRPr sz="1600">
              <a:solidFill>
                <a:srgbClr val="B7B7B7"/>
              </a:solidFill>
            </a:endParaRPr>
          </a:p>
          <a:p>
            <a:pPr marL="137160" lvl="0" indent="-238759" algn="l" rtl="0">
              <a:spcBef>
                <a:spcPts val="0"/>
              </a:spcBef>
              <a:spcAft>
                <a:spcPts val="0"/>
              </a:spcAft>
              <a:buClr>
                <a:srgbClr val="000000"/>
              </a:buClr>
              <a:buSzPts val="1600"/>
              <a:buChar char="●"/>
            </a:pPr>
            <a:r>
              <a:rPr lang="en-US" sz="1600"/>
              <a:t>Related work</a:t>
            </a:r>
            <a:endParaRPr sz="1600"/>
          </a:p>
        </p:txBody>
      </p:sp>
      <p:sp>
        <p:nvSpPr>
          <p:cNvPr id="968" name="Google Shape;968;p66"/>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969" name="Google Shape;969;p66"/>
          <p:cNvSpPr txBox="1">
            <a:spLocks noGrp="1"/>
          </p:cNvSpPr>
          <p:nvPr>
            <p:ph type="title"/>
          </p:nvPr>
        </p:nvSpPr>
        <p:spPr>
          <a:xfrm>
            <a:off x="698100" y="1555388"/>
            <a:ext cx="7747800" cy="5121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chemeClr val="dk1"/>
                </a:solidFill>
                <a:latin typeface="Arial"/>
                <a:ea typeface="Arial"/>
                <a:cs typeface="Arial"/>
                <a:sym typeface="Arial"/>
              </a:rPr>
              <a:t>Not Useful References</a:t>
            </a:r>
            <a:endParaRPr sz="2800">
              <a:solidFill>
                <a:srgbClr val="000000"/>
              </a:solidFill>
              <a:latin typeface="Arial"/>
              <a:ea typeface="Arial"/>
              <a:cs typeface="Arial"/>
              <a:sym typeface="Arial"/>
            </a:endParaRPr>
          </a:p>
        </p:txBody>
      </p:sp>
      <p:sp>
        <p:nvSpPr>
          <p:cNvPr id="970" name="Google Shape;970;p66"/>
          <p:cNvSpPr txBox="1"/>
          <p:nvPr/>
        </p:nvSpPr>
        <p:spPr>
          <a:xfrm>
            <a:off x="358350" y="1986700"/>
            <a:ext cx="8427300" cy="2769300"/>
          </a:xfrm>
          <a:prstGeom prst="rect">
            <a:avLst/>
          </a:prstGeom>
          <a:solidFill>
            <a:srgbClr val="FFFFFF"/>
          </a:solidFill>
          <a:ln>
            <a:noFill/>
          </a:ln>
        </p:spPr>
        <p:txBody>
          <a:bodyPr spcFirstLastPara="1" wrap="square" lIns="91425" tIns="91425" rIns="91425" bIns="91425" anchor="t" anchorCtr="0">
            <a:noAutofit/>
          </a:bodyPr>
          <a:lstStyle/>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Belahur, Alexandra, et al. “Sentiment Analysis in the News.” </a:t>
            </a:r>
            <a:r>
              <a:rPr lang="en-US" sz="1000" i="1">
                <a:solidFill>
                  <a:srgbClr val="333333"/>
                </a:solidFill>
                <a:highlight>
                  <a:schemeClr val="lt1"/>
                </a:highlight>
              </a:rPr>
              <a:t>Proceedings of the 7th International Conference on Language Resources and Evaluation</a:t>
            </a:r>
            <a:r>
              <a:rPr lang="en-US" sz="1000">
                <a:solidFill>
                  <a:srgbClr val="333333"/>
                </a:solidFill>
                <a:highlight>
                  <a:schemeClr val="lt1"/>
                </a:highlight>
              </a:rPr>
              <a:t>, 21 May 2010, pp. 2216–2220.</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Chatterjee, Swayambhu, et al. “Classifying Facts and Opinions in Twitter Messages: a Deep Learning-Based Approach.” </a:t>
            </a:r>
            <a:r>
              <a:rPr lang="en-US" sz="1000" i="1">
                <a:solidFill>
                  <a:srgbClr val="333333"/>
                </a:solidFill>
                <a:highlight>
                  <a:schemeClr val="lt1"/>
                </a:highlight>
              </a:rPr>
              <a:t>Journal of Business Analytics</a:t>
            </a:r>
            <a:r>
              <a:rPr lang="en-US" sz="1000">
                <a:solidFill>
                  <a:srgbClr val="333333"/>
                </a:solidFill>
                <a:highlight>
                  <a:schemeClr val="lt1"/>
                </a:highlight>
              </a:rPr>
              <a:t>, 23 Aug. 2018, pp. 29–39., doi:10.1080/2573234x.2018.1506687.</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Flaounas, Ilias, et al. “Research Methods In The Age Of Digital Journalism.” </a:t>
            </a:r>
            <a:r>
              <a:rPr lang="en-US" sz="1000" i="1">
                <a:solidFill>
                  <a:srgbClr val="333333"/>
                </a:solidFill>
                <a:highlight>
                  <a:schemeClr val="lt1"/>
                </a:highlight>
              </a:rPr>
              <a:t>Digital Journalism</a:t>
            </a:r>
            <a:r>
              <a:rPr lang="en-US" sz="1000">
                <a:solidFill>
                  <a:srgbClr val="333333"/>
                </a:solidFill>
                <a:highlight>
                  <a:schemeClr val="lt1"/>
                </a:highlight>
              </a:rPr>
              <a:t>, vol. 1, no. 1, 1 Nov. 2018, pp. 102–116., doi:10.1080/21670811.2012.714928.</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Rubin, Victoria, et al. “Fake News or Truth? Using Satirical Cues to Detect Potentially Misleading News.” </a:t>
            </a:r>
            <a:r>
              <a:rPr lang="en-US" sz="1000" i="1">
                <a:solidFill>
                  <a:srgbClr val="333333"/>
                </a:solidFill>
                <a:highlight>
                  <a:schemeClr val="lt1"/>
                </a:highlight>
              </a:rPr>
              <a:t>Proceedings of the Second Workshop on Computational Approaches to Deception Detection</a:t>
            </a:r>
            <a:r>
              <a:rPr lang="en-US" sz="1000">
                <a:solidFill>
                  <a:srgbClr val="333333"/>
                </a:solidFill>
                <a:highlight>
                  <a:schemeClr val="lt1"/>
                </a:highlight>
              </a:rPr>
              <a:t>, 2016, doi:10.18653/v1/w16-0802.</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Maynard, Diana, and Adam Funk. “Automatic Detection of Political Opinions in Tweets.” </a:t>
            </a:r>
            <a:r>
              <a:rPr lang="en-US" sz="1000" i="1">
                <a:solidFill>
                  <a:srgbClr val="333333"/>
                </a:solidFill>
                <a:highlight>
                  <a:schemeClr val="lt1"/>
                </a:highlight>
              </a:rPr>
              <a:t>Lecture Notes in Computer Science The Semantic Web: ESWC 2011 Workshops</a:t>
            </a:r>
            <a:r>
              <a:rPr lang="en-US" sz="1000">
                <a:solidFill>
                  <a:srgbClr val="333333"/>
                </a:solidFill>
                <a:highlight>
                  <a:schemeClr val="lt1"/>
                </a:highlight>
              </a:rPr>
              <a:t>, 2012, pp. 88–99., doi:10.1007/978-3-642-25953-1_8.</a:t>
            </a:r>
            <a:endParaRPr sz="1000">
              <a:solidFill>
                <a:srgbClr val="333333"/>
              </a:solidFill>
              <a:highlight>
                <a:schemeClr val="lt1"/>
              </a:highlight>
            </a:endParaRPr>
          </a:p>
          <a:p>
            <a:pPr marL="457200" lvl="0" indent="-292100" algn="l" rtl="0">
              <a:spcBef>
                <a:spcPts val="0"/>
              </a:spcBef>
              <a:spcAft>
                <a:spcPts val="0"/>
              </a:spcAft>
              <a:buClr>
                <a:srgbClr val="333333"/>
              </a:buClr>
              <a:buSzPts val="1000"/>
              <a:buAutoNum type="arabicPeriod"/>
            </a:pPr>
            <a:r>
              <a:rPr lang="en-US" sz="1000">
                <a:solidFill>
                  <a:srgbClr val="333333"/>
                </a:solidFill>
                <a:highlight>
                  <a:schemeClr val="lt1"/>
                </a:highlight>
              </a:rPr>
              <a:t>Kohorst, Lucas, and Lucas Kohorst. “Ranking News Bias in Python – Towards Data Science.” </a:t>
            </a:r>
            <a:r>
              <a:rPr lang="en-US" sz="1000" i="1">
                <a:solidFill>
                  <a:srgbClr val="333333"/>
                </a:solidFill>
                <a:highlight>
                  <a:schemeClr val="lt1"/>
                </a:highlight>
              </a:rPr>
              <a:t>Towards Data Science</a:t>
            </a:r>
            <a:r>
              <a:rPr lang="en-US" sz="1000">
                <a:solidFill>
                  <a:srgbClr val="333333"/>
                </a:solidFill>
                <a:highlight>
                  <a:schemeClr val="lt1"/>
                </a:highlight>
              </a:rPr>
              <a:t>, Towards Data Science, 21 July 2018, towardsdatascience.com/ranking-news-bias-in-python-e9bb5d1ba93f.</a:t>
            </a:r>
            <a:endParaRPr sz="1000">
              <a:solidFill>
                <a:srgbClr val="333333"/>
              </a:solidFill>
              <a:highlight>
                <a:schemeClr val="lt1"/>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67"/>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43</a:t>
            </a:fld>
            <a:endParaRPr/>
          </a:p>
        </p:txBody>
      </p:sp>
      <p:sp>
        <p:nvSpPr>
          <p:cNvPr id="977" name="Google Shape;977;p67"/>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978" name="Google Shape;978;p67"/>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7"/>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980" name="Google Shape;980;p67"/>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7"/>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Dataset</a:t>
            </a:r>
            <a:endParaRPr sz="1600"/>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982" name="Google Shape;982;p67"/>
          <p:cNvSpPr txBox="1"/>
          <p:nvPr/>
        </p:nvSpPr>
        <p:spPr>
          <a:xfrm>
            <a:off x="5333149" y="890800"/>
            <a:ext cx="24774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Exploratory Analysis</a:t>
            </a:r>
            <a:endParaRPr sz="1600">
              <a:solidFill>
                <a:srgbClr val="B7B7B7"/>
              </a:solidFill>
            </a:endParaRPr>
          </a:p>
        </p:txBody>
      </p:sp>
      <p:pic>
        <p:nvPicPr>
          <p:cNvPr id="983" name="Google Shape;983;p67"/>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984" name="Google Shape;984;p67"/>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985" name="Google Shape;985;p67"/>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986" name="Google Shape;986;p67"/>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graphicFrame>
        <p:nvGraphicFramePr>
          <p:cNvPr id="987" name="Google Shape;987;p67"/>
          <p:cNvGraphicFramePr/>
          <p:nvPr/>
        </p:nvGraphicFramePr>
        <p:xfrm>
          <a:off x="49475" y="1585292"/>
          <a:ext cx="3000000" cy="3000000"/>
        </p:xfrm>
        <a:graphic>
          <a:graphicData uri="http://schemas.openxmlformats.org/drawingml/2006/table">
            <a:tbl>
              <a:tblPr>
                <a:noFill/>
                <a:tableStyleId>{64CDFD2E-BAD1-4CB5-946D-FF68822002CF}</a:tableStyleId>
              </a:tblPr>
              <a:tblGrid>
                <a:gridCol w="382850">
                  <a:extLst>
                    <a:ext uri="{9D8B030D-6E8A-4147-A177-3AD203B41FA5}">
                      <a16:colId xmlns:a16="http://schemas.microsoft.com/office/drawing/2014/main" val="20000"/>
                    </a:ext>
                  </a:extLst>
                </a:gridCol>
                <a:gridCol w="918125">
                  <a:extLst>
                    <a:ext uri="{9D8B030D-6E8A-4147-A177-3AD203B41FA5}">
                      <a16:colId xmlns:a16="http://schemas.microsoft.com/office/drawing/2014/main" val="20001"/>
                    </a:ext>
                  </a:extLst>
                </a:gridCol>
                <a:gridCol w="2259375">
                  <a:extLst>
                    <a:ext uri="{9D8B030D-6E8A-4147-A177-3AD203B41FA5}">
                      <a16:colId xmlns:a16="http://schemas.microsoft.com/office/drawing/2014/main" val="20002"/>
                    </a:ext>
                  </a:extLst>
                </a:gridCol>
                <a:gridCol w="1686950">
                  <a:extLst>
                    <a:ext uri="{9D8B030D-6E8A-4147-A177-3AD203B41FA5}">
                      <a16:colId xmlns:a16="http://schemas.microsoft.com/office/drawing/2014/main" val="20003"/>
                    </a:ext>
                  </a:extLst>
                </a:gridCol>
                <a:gridCol w="2231950">
                  <a:extLst>
                    <a:ext uri="{9D8B030D-6E8A-4147-A177-3AD203B41FA5}">
                      <a16:colId xmlns:a16="http://schemas.microsoft.com/office/drawing/2014/main" val="20004"/>
                    </a:ext>
                  </a:extLst>
                </a:gridCol>
                <a:gridCol w="1573350">
                  <a:extLst>
                    <a:ext uri="{9D8B030D-6E8A-4147-A177-3AD203B41FA5}">
                      <a16:colId xmlns:a16="http://schemas.microsoft.com/office/drawing/2014/main" val="20005"/>
                    </a:ext>
                  </a:extLst>
                </a:gridCol>
              </a:tblGrid>
              <a:tr h="123525">
                <a:tc>
                  <a:txBody>
                    <a:bodyPr/>
                    <a:lstStyle/>
                    <a:p>
                      <a:pPr marL="0" lvl="0" indent="0" algn="ctr" rtl="0">
                        <a:spcBef>
                          <a:spcPts val="0"/>
                        </a:spcBef>
                        <a:spcAft>
                          <a:spcPts val="0"/>
                        </a:spcAft>
                        <a:buNone/>
                      </a:pPr>
                      <a:r>
                        <a:rPr lang="en-US" sz="800" b="1"/>
                        <a:t>#</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Source</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Description</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Link</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Pros</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Cons</a:t>
                      </a:r>
                      <a:endParaRPr sz="800" b="1"/>
                    </a:p>
                  </a:txBody>
                  <a:tcPr marL="91425" marR="91425" marT="0" marB="0">
                    <a:solidFill>
                      <a:srgbClr val="B7B7B7"/>
                    </a:solidFill>
                  </a:tcPr>
                </a:tc>
                <a:extLst>
                  <a:ext uri="{0D108BD9-81ED-4DB2-BD59-A6C34878D82A}">
                    <a16:rowId xmlns:a16="http://schemas.microsoft.com/office/drawing/2014/main" val="10000"/>
                  </a:ext>
                </a:extLst>
              </a:tr>
              <a:tr h="582975">
                <a:tc>
                  <a:txBody>
                    <a:bodyPr/>
                    <a:lstStyle/>
                    <a:p>
                      <a:pPr marL="0" marR="0" lvl="0" indent="0" algn="ctr" rtl="0">
                        <a:spcBef>
                          <a:spcPts val="0"/>
                        </a:spcBef>
                        <a:spcAft>
                          <a:spcPts val="0"/>
                        </a:spcAft>
                        <a:buNone/>
                      </a:pPr>
                      <a:r>
                        <a:rPr lang="en-US" sz="800"/>
                        <a:t>1</a:t>
                      </a:r>
                      <a:endParaRPr sz="800"/>
                    </a:p>
                  </a:txBody>
                  <a:tcPr marL="91425" marR="91425" marT="0" marB="0" anchor="ctr"/>
                </a:tc>
                <a:tc>
                  <a:txBody>
                    <a:bodyPr/>
                    <a:lstStyle/>
                    <a:p>
                      <a:pPr marL="0" marR="0" lvl="0" indent="0" algn="l" rtl="0">
                        <a:spcBef>
                          <a:spcPts val="0"/>
                        </a:spcBef>
                        <a:spcAft>
                          <a:spcPts val="0"/>
                        </a:spcAft>
                        <a:buNone/>
                      </a:pPr>
                      <a:r>
                        <a:rPr lang="en-US" sz="800"/>
                        <a:t>LexisNexis </a:t>
                      </a:r>
                      <a:r>
                        <a:rPr lang="en-US" sz="800">
                          <a:solidFill>
                            <a:srgbClr val="333333"/>
                          </a:solidFill>
                        </a:rPr>
                        <a:t>Metabase API</a:t>
                      </a:r>
                      <a:endParaRPr sz="800">
                        <a:solidFill>
                          <a:srgbClr val="333333"/>
                        </a:solidFill>
                      </a:endParaRPr>
                    </a:p>
                    <a:p>
                      <a:pPr marL="0" marR="0" lvl="0" indent="0" algn="l" rtl="0">
                        <a:spcBef>
                          <a:spcPts val="0"/>
                        </a:spcBef>
                        <a:spcAft>
                          <a:spcPts val="0"/>
                        </a:spcAft>
                        <a:buNone/>
                      </a:pPr>
                      <a:endParaRPr sz="800"/>
                    </a:p>
                  </a:txBody>
                  <a:tcPr marL="91425" marR="91425" marT="0" marB="0" anchor="ctr"/>
                </a:tc>
                <a:tc>
                  <a:txBody>
                    <a:bodyPr/>
                    <a:lstStyle/>
                    <a:p>
                      <a:pPr marL="0" marR="0" lvl="0" indent="0" algn="l" rtl="0">
                        <a:spcBef>
                          <a:spcPts val="0"/>
                        </a:spcBef>
                        <a:spcAft>
                          <a:spcPts val="0"/>
                        </a:spcAft>
                        <a:buNone/>
                      </a:pPr>
                      <a:r>
                        <a:rPr lang="en-US" sz="800">
                          <a:solidFill>
                            <a:srgbClr val="333333"/>
                          </a:solidFill>
                        </a:rPr>
                        <a:t>The LexisNexis Metabase Application Programming Interface (API) allows data scientists to integrate news and social media</a:t>
                      </a:r>
                      <a:endParaRPr sz="800"/>
                    </a:p>
                  </a:txBody>
                  <a:tcPr marL="91425" marR="91425" marT="0" marB="0" anchor="ctr"/>
                </a:tc>
                <a:tc>
                  <a:txBody>
                    <a:bodyPr/>
                    <a:lstStyle/>
                    <a:p>
                      <a:pPr marL="0" marR="0" lvl="0" indent="0" algn="l" rtl="0">
                        <a:spcBef>
                          <a:spcPts val="0"/>
                        </a:spcBef>
                        <a:spcAft>
                          <a:spcPts val="0"/>
                        </a:spcAft>
                        <a:buNone/>
                      </a:pPr>
                      <a:r>
                        <a:rPr lang="en-US" sz="800"/>
                        <a:t>https://bis.lexisnexis.com/news-api?keyword=%2Bnews%20%2Bapi&amp;gclid=EAIaIQobChMIt47uhvmu4AIVEZ6fCh3PFQd4EAAYASAAEgK3vPD_BwE</a:t>
                      </a:r>
                      <a:endParaRPr sz="800"/>
                    </a:p>
                  </a:txBody>
                  <a:tcPr marL="91425" marR="91425" marT="0" marB="0" anchor="ctr"/>
                </a:tc>
                <a:tc>
                  <a:txBody>
                    <a:bodyPr/>
                    <a:lstStyle/>
                    <a:p>
                      <a:pPr marL="285750" marR="0" lvl="0" indent="-279400" algn="l" rtl="0">
                        <a:spcBef>
                          <a:spcPts val="0"/>
                        </a:spcBef>
                        <a:spcAft>
                          <a:spcPts val="0"/>
                        </a:spcAft>
                        <a:buSzPts val="800"/>
                        <a:buChar char="●"/>
                      </a:pPr>
                      <a:r>
                        <a:rPr lang="en-US" sz="800"/>
                        <a:t>Access to a large number of news articles</a:t>
                      </a:r>
                      <a:endParaRPr sz="800"/>
                    </a:p>
                    <a:p>
                      <a:pPr marL="285750" marR="0" lvl="0" indent="-279400" algn="l" rtl="0">
                        <a:spcBef>
                          <a:spcPts val="0"/>
                        </a:spcBef>
                        <a:spcAft>
                          <a:spcPts val="0"/>
                        </a:spcAft>
                        <a:buSzPts val="800"/>
                        <a:buChar char="●"/>
                      </a:pPr>
                      <a:r>
                        <a:rPr lang="en-US" sz="800"/>
                        <a:t>Sorted by topic</a:t>
                      </a:r>
                      <a:endParaRPr sz="800"/>
                    </a:p>
                  </a:txBody>
                  <a:tcPr marL="91425" marR="91425" marT="0" marB="0"/>
                </a:tc>
                <a:tc>
                  <a:txBody>
                    <a:bodyPr/>
                    <a:lstStyle/>
                    <a:p>
                      <a:pPr marL="285750" marR="0" lvl="0" indent="-279400" algn="l" rtl="0">
                        <a:spcBef>
                          <a:spcPts val="0"/>
                        </a:spcBef>
                        <a:spcAft>
                          <a:spcPts val="0"/>
                        </a:spcAft>
                        <a:buSzPts val="800"/>
                        <a:buChar char="●"/>
                      </a:pPr>
                      <a:r>
                        <a:rPr lang="en-US" sz="800"/>
                        <a:t>Cost</a:t>
                      </a:r>
                      <a:endParaRPr sz="800"/>
                    </a:p>
                  </a:txBody>
                  <a:tcPr marL="91425" marR="91425" marT="0" marB="0"/>
                </a:tc>
                <a:extLst>
                  <a:ext uri="{0D108BD9-81ED-4DB2-BD59-A6C34878D82A}">
                    <a16:rowId xmlns:a16="http://schemas.microsoft.com/office/drawing/2014/main" val="10001"/>
                  </a:ext>
                </a:extLst>
              </a:tr>
              <a:tr h="485800">
                <a:tc>
                  <a:txBody>
                    <a:bodyPr/>
                    <a:lstStyle/>
                    <a:p>
                      <a:pPr marL="0" marR="0" lvl="0" indent="0" algn="ctr" rtl="0">
                        <a:spcBef>
                          <a:spcPts val="0"/>
                        </a:spcBef>
                        <a:spcAft>
                          <a:spcPts val="0"/>
                        </a:spcAft>
                        <a:buNone/>
                      </a:pPr>
                      <a:r>
                        <a:rPr lang="en-US" sz="800"/>
                        <a:t>2</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Google News API</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solidFill>
                            <a:schemeClr val="dk1"/>
                          </a:solidFill>
                        </a:rPr>
                        <a:t>Get and search live headlines, articles, images, and other article metadata from Google News with our JSON API.</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https://newsapi.org/s/google-news-api</a:t>
                      </a:r>
                      <a:endParaRPr sz="800"/>
                    </a:p>
                  </a:txBody>
                  <a:tcPr marL="91425" marR="91425" marT="0" marB="0" anchor="ctr">
                    <a:solidFill>
                      <a:srgbClr val="EFEFEF"/>
                    </a:solidFill>
                  </a:tcPr>
                </a:tc>
                <a:tc>
                  <a:txBody>
                    <a:bodyPr/>
                    <a:lstStyle/>
                    <a:p>
                      <a:pPr marL="285750" marR="0" lvl="0" indent="-279400" algn="l" rtl="0">
                        <a:spcBef>
                          <a:spcPts val="0"/>
                        </a:spcBef>
                        <a:spcAft>
                          <a:spcPts val="0"/>
                        </a:spcAft>
                        <a:buSzPts val="800"/>
                        <a:buChar char="●"/>
                      </a:pPr>
                      <a:r>
                        <a:rPr lang="en-US" sz="800"/>
                        <a:t>Free 1,000 requests per day</a:t>
                      </a:r>
                      <a:endParaRPr sz="800"/>
                    </a:p>
                    <a:p>
                      <a:pPr marL="285750" marR="0" lvl="0" indent="-279400" algn="l" rtl="0">
                        <a:spcBef>
                          <a:spcPts val="0"/>
                        </a:spcBef>
                        <a:spcAft>
                          <a:spcPts val="0"/>
                        </a:spcAft>
                        <a:buSzPts val="800"/>
                        <a:buChar char="●"/>
                      </a:pPr>
                      <a:r>
                        <a:rPr lang="en-US" sz="800"/>
                        <a:t>Standard formats</a:t>
                      </a:r>
                      <a:endParaRPr sz="800"/>
                    </a:p>
                    <a:p>
                      <a:pPr marL="285750" marR="0" lvl="0" indent="-279400" algn="l" rtl="0">
                        <a:spcBef>
                          <a:spcPts val="0"/>
                        </a:spcBef>
                        <a:spcAft>
                          <a:spcPts val="0"/>
                        </a:spcAft>
                        <a:buSzPts val="800"/>
                        <a:buChar char="●"/>
                      </a:pPr>
                      <a:r>
                        <a:rPr lang="en-US" sz="800"/>
                        <a:t>Python API</a:t>
                      </a:r>
                      <a:endParaRPr sz="800"/>
                    </a:p>
                    <a:p>
                      <a:pPr marL="285750" marR="0" lvl="0" indent="-279400" algn="l" rtl="0">
                        <a:spcBef>
                          <a:spcPts val="0"/>
                        </a:spcBef>
                        <a:spcAft>
                          <a:spcPts val="0"/>
                        </a:spcAft>
                        <a:buSzPts val="800"/>
                        <a:buChar char="●"/>
                      </a:pPr>
                      <a:r>
                        <a:rPr lang="en-US" sz="800"/>
                        <a:t>Lots of variety (30,000+ Sources)</a:t>
                      </a:r>
                      <a:endParaRPr sz="800"/>
                    </a:p>
                    <a:p>
                      <a:pPr marL="285750" marR="0" lvl="0" indent="-279400" algn="l" rtl="0">
                        <a:spcBef>
                          <a:spcPts val="0"/>
                        </a:spcBef>
                        <a:spcAft>
                          <a:spcPts val="0"/>
                        </a:spcAft>
                        <a:buSzPts val="800"/>
                        <a:buChar char="●"/>
                      </a:pPr>
                      <a:r>
                        <a:rPr lang="en-US" sz="800"/>
                        <a:t>Query on keyword, source, topic</a:t>
                      </a:r>
                      <a:endParaRPr sz="800"/>
                    </a:p>
                  </a:txBody>
                  <a:tcPr marL="91425" marR="91425" marT="0" marB="0">
                    <a:solidFill>
                      <a:srgbClr val="EFEFEF"/>
                    </a:solidFill>
                  </a:tcPr>
                </a:tc>
                <a:tc>
                  <a:txBody>
                    <a:bodyPr/>
                    <a:lstStyle/>
                    <a:p>
                      <a:pPr marL="285750" marR="0" lvl="0" indent="-279400" algn="l" rtl="0">
                        <a:spcBef>
                          <a:spcPts val="0"/>
                        </a:spcBef>
                        <a:spcAft>
                          <a:spcPts val="0"/>
                        </a:spcAft>
                        <a:buSzPts val="800"/>
                        <a:buChar char="●"/>
                      </a:pPr>
                      <a:r>
                        <a:rPr lang="en-US" sz="800"/>
                        <a:t>Not labeled</a:t>
                      </a:r>
                      <a:endParaRPr sz="800"/>
                    </a:p>
                    <a:p>
                      <a:pPr marL="285750" marR="0" lvl="0" indent="-279400" algn="l" rtl="0">
                        <a:spcBef>
                          <a:spcPts val="0"/>
                        </a:spcBef>
                        <a:spcAft>
                          <a:spcPts val="0"/>
                        </a:spcAft>
                        <a:buSzPts val="800"/>
                        <a:buChar char="●"/>
                      </a:pPr>
                      <a:r>
                        <a:rPr lang="en-US" sz="800"/>
                        <a:t>Only first 250 characters of article in free version</a:t>
                      </a:r>
                      <a:endParaRPr sz="800"/>
                    </a:p>
                    <a:p>
                      <a:pPr marL="285750" marR="0" lvl="0" indent="-279400" algn="l" rtl="0">
                        <a:spcBef>
                          <a:spcPts val="0"/>
                        </a:spcBef>
                        <a:spcAft>
                          <a:spcPts val="0"/>
                        </a:spcAft>
                        <a:buSzPts val="800"/>
                        <a:buChar char="●"/>
                      </a:pPr>
                      <a:r>
                        <a:rPr lang="en-US" sz="800"/>
                        <a:t>Daily limits on free version</a:t>
                      </a:r>
                      <a:endParaRPr sz="800"/>
                    </a:p>
                  </a:txBody>
                  <a:tcPr marL="91425" marR="91425" marT="0" marB="0">
                    <a:solidFill>
                      <a:srgbClr val="EFEFEF"/>
                    </a:solidFill>
                  </a:tcPr>
                </a:tc>
                <a:extLst>
                  <a:ext uri="{0D108BD9-81ED-4DB2-BD59-A6C34878D82A}">
                    <a16:rowId xmlns:a16="http://schemas.microsoft.com/office/drawing/2014/main" val="10002"/>
                  </a:ext>
                </a:extLst>
              </a:tr>
              <a:tr h="680125">
                <a:tc>
                  <a:txBody>
                    <a:bodyPr/>
                    <a:lstStyle/>
                    <a:p>
                      <a:pPr marL="0" marR="0" lvl="0" indent="0" algn="ctr" rtl="0">
                        <a:spcBef>
                          <a:spcPts val="0"/>
                        </a:spcBef>
                        <a:spcAft>
                          <a:spcPts val="0"/>
                        </a:spcAft>
                        <a:buNone/>
                      </a:pPr>
                      <a:r>
                        <a:rPr lang="en-US" sz="800"/>
                        <a:t>3</a:t>
                      </a:r>
                      <a:endParaRPr sz="800"/>
                    </a:p>
                  </a:txBody>
                  <a:tcPr marL="91425" marR="91425" marT="0" marB="0" anchor="ctr"/>
                </a:tc>
                <a:tc>
                  <a:txBody>
                    <a:bodyPr/>
                    <a:lstStyle/>
                    <a:p>
                      <a:pPr marL="0" marR="0" lvl="0" indent="0" algn="l" rtl="0">
                        <a:spcBef>
                          <a:spcPts val="0"/>
                        </a:spcBef>
                        <a:spcAft>
                          <a:spcPts val="0"/>
                        </a:spcAft>
                        <a:buNone/>
                      </a:pPr>
                      <a:r>
                        <a:rPr lang="en-US" sz="800"/>
                        <a:t>Event Registry</a:t>
                      </a:r>
                      <a:endParaRPr sz="800"/>
                    </a:p>
                  </a:txBody>
                  <a:tcPr marL="91425" marR="91425" marT="0" marB="0" anchor="ctr"/>
                </a:tc>
                <a:tc>
                  <a:txBody>
                    <a:bodyPr/>
                    <a:lstStyle/>
                    <a:p>
                      <a:pPr marL="0" marR="0" lvl="0" indent="0" algn="l" rtl="0">
                        <a:spcBef>
                          <a:spcPts val="0"/>
                        </a:spcBef>
                        <a:spcAft>
                          <a:spcPts val="0"/>
                        </a:spcAft>
                        <a:buNone/>
                      </a:pPr>
                      <a:r>
                        <a:rPr lang="en-US" sz="800">
                          <a:highlight>
                            <a:srgbClr val="FFFFFF"/>
                          </a:highlight>
                        </a:rPr>
                        <a:t>Real time news content published by over 30,000 news publishers worldwide</a:t>
                      </a:r>
                      <a:endParaRPr sz="800"/>
                    </a:p>
                  </a:txBody>
                  <a:tcPr marL="91425" marR="91425" marT="0" marB="0" anchor="ctr"/>
                </a:tc>
                <a:tc>
                  <a:txBody>
                    <a:bodyPr/>
                    <a:lstStyle/>
                    <a:p>
                      <a:pPr marL="0" marR="0" lvl="0" indent="0" algn="l" rtl="0">
                        <a:spcBef>
                          <a:spcPts val="0"/>
                        </a:spcBef>
                        <a:spcAft>
                          <a:spcPts val="0"/>
                        </a:spcAft>
                        <a:buNone/>
                      </a:pPr>
                      <a:r>
                        <a:rPr lang="en-US" sz="800"/>
                        <a:t>https://eventregistry.org/news_api</a:t>
                      </a:r>
                      <a:endParaRPr sz="800"/>
                    </a:p>
                  </a:txBody>
                  <a:tcPr marL="91425" marR="91425" marT="0" marB="0" anchor="ctr"/>
                </a:tc>
                <a:tc>
                  <a:txBody>
                    <a:bodyPr/>
                    <a:lstStyle/>
                    <a:p>
                      <a:pPr marL="285750" marR="0" lvl="0" indent="-279400" algn="l" rtl="0">
                        <a:spcBef>
                          <a:spcPts val="0"/>
                        </a:spcBef>
                        <a:spcAft>
                          <a:spcPts val="0"/>
                        </a:spcAft>
                        <a:buSzPts val="800"/>
                        <a:buChar char="●"/>
                      </a:pPr>
                      <a:r>
                        <a:rPr lang="en-US" sz="800"/>
                        <a:t>Lots of variety (30k publishers)</a:t>
                      </a:r>
                      <a:endParaRPr sz="800"/>
                    </a:p>
                    <a:p>
                      <a:pPr marL="285750" marR="0" lvl="0" indent="-279400" algn="l" rtl="0">
                        <a:spcBef>
                          <a:spcPts val="0"/>
                        </a:spcBef>
                        <a:spcAft>
                          <a:spcPts val="0"/>
                        </a:spcAft>
                        <a:buSzPts val="800"/>
                        <a:buChar char="●"/>
                      </a:pPr>
                      <a:r>
                        <a:rPr lang="en-US" sz="800"/>
                        <a:t>Ability to specify keywords, people, locations, organizations, topics, themes, news source, source location, etc.</a:t>
                      </a:r>
                      <a:endParaRPr sz="800"/>
                    </a:p>
                    <a:p>
                      <a:pPr marL="285750" marR="0" lvl="0" indent="-279400" algn="l" rtl="0">
                        <a:spcBef>
                          <a:spcPts val="0"/>
                        </a:spcBef>
                        <a:spcAft>
                          <a:spcPts val="0"/>
                        </a:spcAft>
                        <a:buSzPts val="800"/>
                        <a:buChar char="●"/>
                      </a:pPr>
                      <a:r>
                        <a:rPr lang="en-US" sz="800"/>
                        <a:t>Python API</a:t>
                      </a:r>
                      <a:endParaRPr sz="800"/>
                    </a:p>
                    <a:p>
                      <a:pPr marL="285750" marR="0" lvl="0" indent="-279400" algn="l" rtl="0">
                        <a:spcBef>
                          <a:spcPts val="0"/>
                        </a:spcBef>
                        <a:spcAft>
                          <a:spcPts val="0"/>
                        </a:spcAft>
                        <a:buSzPts val="800"/>
                        <a:buChar char="●"/>
                      </a:pPr>
                      <a:r>
                        <a:rPr lang="en-US" sz="800"/>
                        <a:t>Free trial gives 2,000 tokens (see page for how tokens work)</a:t>
                      </a:r>
                      <a:endParaRPr sz="800"/>
                    </a:p>
                  </a:txBody>
                  <a:tcPr marL="91425" marR="91425" marT="0" marB="0"/>
                </a:tc>
                <a:tc>
                  <a:txBody>
                    <a:bodyPr/>
                    <a:lstStyle/>
                    <a:p>
                      <a:pPr marL="285750" marR="0" lvl="0" indent="-279400" algn="l" rtl="0">
                        <a:spcBef>
                          <a:spcPts val="0"/>
                        </a:spcBef>
                        <a:spcAft>
                          <a:spcPts val="0"/>
                        </a:spcAft>
                        <a:buSzPts val="800"/>
                        <a:buChar char="●"/>
                      </a:pPr>
                      <a:r>
                        <a:rPr lang="en-US" sz="800"/>
                        <a:t>Not labeled</a:t>
                      </a:r>
                      <a:endParaRPr sz="800"/>
                    </a:p>
                    <a:p>
                      <a:pPr marL="285750" marR="0" lvl="0" indent="-279400" algn="l" rtl="0">
                        <a:spcBef>
                          <a:spcPts val="0"/>
                        </a:spcBef>
                        <a:spcAft>
                          <a:spcPts val="0"/>
                        </a:spcAft>
                        <a:buSzPts val="800"/>
                        <a:buChar char="●"/>
                      </a:pPr>
                      <a:r>
                        <a:rPr lang="en-US" sz="800"/>
                        <a:t>Limited free trial</a:t>
                      </a:r>
                      <a:endParaRPr sz="800"/>
                    </a:p>
                    <a:p>
                      <a:pPr marL="0" marR="0" lvl="0" indent="0" algn="l" rtl="0">
                        <a:spcBef>
                          <a:spcPts val="0"/>
                        </a:spcBef>
                        <a:spcAft>
                          <a:spcPts val="0"/>
                        </a:spcAft>
                        <a:buNone/>
                      </a:pPr>
                      <a:endParaRPr sz="800"/>
                    </a:p>
                  </a:txBody>
                  <a:tcPr marL="91425" marR="91425" marT="0" marB="0"/>
                </a:tc>
                <a:extLst>
                  <a:ext uri="{0D108BD9-81ED-4DB2-BD59-A6C34878D82A}">
                    <a16:rowId xmlns:a16="http://schemas.microsoft.com/office/drawing/2014/main" val="10003"/>
                  </a:ext>
                </a:extLst>
              </a:tr>
              <a:tr h="485800">
                <a:tc>
                  <a:txBody>
                    <a:bodyPr/>
                    <a:lstStyle/>
                    <a:p>
                      <a:pPr marL="0" marR="0" lvl="0" indent="0" algn="ctr" rtl="0">
                        <a:spcBef>
                          <a:spcPts val="0"/>
                        </a:spcBef>
                        <a:spcAft>
                          <a:spcPts val="0"/>
                        </a:spcAft>
                        <a:buNone/>
                      </a:pPr>
                      <a:r>
                        <a:rPr lang="en-US" sz="800"/>
                        <a:t>4</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Webhose.io</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Your alternative to Google News API lies with Webhose – get unified and aggregated structured data in JSON and XML formats from over 75 million websites</a:t>
                      </a:r>
                      <a:endParaRPr sz="800"/>
                    </a:p>
                  </a:txBody>
                  <a:tcPr marL="91425" marR="0" marT="0" marB="0" anchor="ctr">
                    <a:solidFill>
                      <a:srgbClr val="EFEFEF"/>
                    </a:solidFill>
                  </a:tcPr>
                </a:tc>
                <a:tc>
                  <a:txBody>
                    <a:bodyPr/>
                    <a:lstStyle/>
                    <a:p>
                      <a:pPr marL="0" marR="0" lvl="0" indent="0" algn="l" rtl="0">
                        <a:spcBef>
                          <a:spcPts val="0"/>
                        </a:spcBef>
                        <a:spcAft>
                          <a:spcPts val="0"/>
                        </a:spcAft>
                        <a:buNone/>
                      </a:pPr>
                      <a:r>
                        <a:rPr lang="en-US" sz="800"/>
                        <a:t>https://webhose.io/products/news-feeds/</a:t>
                      </a:r>
                      <a:endParaRPr sz="800"/>
                    </a:p>
                  </a:txBody>
                  <a:tcPr marL="91425" marR="0" marT="0" marB="0" anchor="ctr">
                    <a:solidFill>
                      <a:srgbClr val="EFEFEF"/>
                    </a:solidFill>
                  </a:tcPr>
                </a:tc>
                <a:tc>
                  <a:txBody>
                    <a:bodyPr/>
                    <a:lstStyle/>
                    <a:p>
                      <a:pPr marL="285750" marR="0" lvl="0" indent="-279400" algn="l" rtl="0">
                        <a:spcBef>
                          <a:spcPts val="0"/>
                        </a:spcBef>
                        <a:spcAft>
                          <a:spcPts val="0"/>
                        </a:spcAft>
                        <a:buSzPts val="800"/>
                        <a:buChar char="●"/>
                      </a:pPr>
                      <a:r>
                        <a:rPr lang="en-US" sz="800"/>
                        <a:t>Standard file formats</a:t>
                      </a:r>
                      <a:endParaRPr sz="800"/>
                    </a:p>
                    <a:p>
                      <a:pPr marL="571500" marR="0" lvl="1" indent="-279400" algn="l" rtl="0">
                        <a:spcBef>
                          <a:spcPts val="0"/>
                        </a:spcBef>
                        <a:spcAft>
                          <a:spcPts val="0"/>
                        </a:spcAft>
                        <a:buSzPts val="800"/>
                        <a:buChar char="○"/>
                      </a:pPr>
                      <a:r>
                        <a:rPr lang="en-US" sz="800"/>
                        <a:t>JSON</a:t>
                      </a:r>
                      <a:endParaRPr sz="800"/>
                    </a:p>
                    <a:p>
                      <a:pPr marL="571500" marR="0" lvl="1" indent="-279400" algn="l" rtl="0">
                        <a:spcBef>
                          <a:spcPts val="0"/>
                        </a:spcBef>
                        <a:spcAft>
                          <a:spcPts val="0"/>
                        </a:spcAft>
                        <a:buSzPts val="800"/>
                        <a:buChar char="○"/>
                      </a:pPr>
                      <a:r>
                        <a:rPr lang="en-US" sz="800"/>
                        <a:t>XML</a:t>
                      </a:r>
                      <a:endParaRPr sz="800"/>
                    </a:p>
                    <a:p>
                      <a:pPr marL="285750" marR="0" lvl="0" indent="-279400" algn="l" rtl="0">
                        <a:spcBef>
                          <a:spcPts val="0"/>
                        </a:spcBef>
                        <a:spcAft>
                          <a:spcPts val="0"/>
                        </a:spcAft>
                        <a:buSzPts val="800"/>
                        <a:buChar char="●"/>
                      </a:pPr>
                      <a:r>
                        <a:rPr lang="en-US" sz="800"/>
                        <a:t>Run queries on persons, locations, and organizations</a:t>
                      </a:r>
                      <a:endParaRPr sz="800"/>
                    </a:p>
                    <a:p>
                      <a:pPr marL="285750" marR="0" lvl="0" indent="-279400" algn="l" rtl="0">
                        <a:spcBef>
                          <a:spcPts val="0"/>
                        </a:spcBef>
                        <a:spcAft>
                          <a:spcPts val="0"/>
                        </a:spcAft>
                        <a:buSzPts val="800"/>
                        <a:buChar char="●"/>
                      </a:pPr>
                      <a:r>
                        <a:rPr lang="en-US" sz="800"/>
                        <a:t>Free version gets 1000 monthly requests</a:t>
                      </a:r>
                      <a:endParaRPr sz="800"/>
                    </a:p>
                  </a:txBody>
                  <a:tcPr marL="91425" marR="91425" marT="0" marB="0">
                    <a:solidFill>
                      <a:srgbClr val="EFEFEF"/>
                    </a:solidFill>
                  </a:tcPr>
                </a:tc>
                <a:tc>
                  <a:txBody>
                    <a:bodyPr/>
                    <a:lstStyle/>
                    <a:p>
                      <a:pPr marL="285750" marR="0" lvl="0" indent="-279400" algn="l" rtl="0">
                        <a:spcBef>
                          <a:spcPts val="0"/>
                        </a:spcBef>
                        <a:spcAft>
                          <a:spcPts val="0"/>
                        </a:spcAft>
                        <a:buSzPts val="800"/>
                        <a:buChar char="●"/>
                      </a:pPr>
                      <a:r>
                        <a:rPr lang="en-US" sz="800"/>
                        <a:t>Not labeled</a:t>
                      </a:r>
                      <a:endParaRPr sz="800"/>
                    </a:p>
                    <a:p>
                      <a:pPr marL="285750" marR="0" lvl="0" indent="-279400" algn="l" rtl="0">
                        <a:spcBef>
                          <a:spcPts val="0"/>
                        </a:spcBef>
                        <a:spcAft>
                          <a:spcPts val="0"/>
                        </a:spcAft>
                        <a:buSzPts val="800"/>
                        <a:buChar char="●"/>
                      </a:pPr>
                      <a:r>
                        <a:rPr lang="en-US" sz="800"/>
                        <a:t>Limited free trial requests</a:t>
                      </a:r>
                      <a:endParaRPr sz="800"/>
                    </a:p>
                  </a:txBody>
                  <a:tcPr marL="91425" marR="91425" marT="0" marB="0">
                    <a:solidFill>
                      <a:srgbClr val="EFEFE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8"/>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44</a:t>
            </a:fld>
            <a:endParaRPr/>
          </a:p>
        </p:txBody>
      </p:sp>
      <p:sp>
        <p:nvSpPr>
          <p:cNvPr id="994" name="Google Shape;994;p68"/>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995" name="Google Shape;995;p68"/>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8"/>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997" name="Google Shape;997;p68"/>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8"/>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Dataset</a:t>
            </a:r>
            <a:endParaRPr sz="1600"/>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999" name="Google Shape;999;p68"/>
          <p:cNvSpPr txBox="1"/>
          <p:nvPr/>
        </p:nvSpPr>
        <p:spPr>
          <a:xfrm>
            <a:off x="5333149" y="890800"/>
            <a:ext cx="24774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Exploratory Analysis</a:t>
            </a:r>
            <a:endParaRPr sz="1600">
              <a:solidFill>
                <a:srgbClr val="B7B7B7"/>
              </a:solidFill>
            </a:endParaRPr>
          </a:p>
        </p:txBody>
      </p:sp>
      <p:pic>
        <p:nvPicPr>
          <p:cNvPr id="1000" name="Google Shape;1000;p68"/>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001" name="Google Shape;1001;p68"/>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002" name="Google Shape;1002;p68"/>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003" name="Google Shape;1003;p68"/>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graphicFrame>
        <p:nvGraphicFramePr>
          <p:cNvPr id="1004" name="Google Shape;1004;p68"/>
          <p:cNvGraphicFramePr/>
          <p:nvPr/>
        </p:nvGraphicFramePr>
        <p:xfrm>
          <a:off x="49475" y="1585292"/>
          <a:ext cx="3000000" cy="3000000"/>
        </p:xfrm>
        <a:graphic>
          <a:graphicData uri="http://schemas.openxmlformats.org/drawingml/2006/table">
            <a:tbl>
              <a:tblPr>
                <a:noFill/>
                <a:tableStyleId>{64CDFD2E-BAD1-4CB5-946D-FF68822002CF}</a:tableStyleId>
              </a:tblPr>
              <a:tblGrid>
                <a:gridCol w="382850">
                  <a:extLst>
                    <a:ext uri="{9D8B030D-6E8A-4147-A177-3AD203B41FA5}">
                      <a16:colId xmlns:a16="http://schemas.microsoft.com/office/drawing/2014/main" val="20000"/>
                    </a:ext>
                  </a:extLst>
                </a:gridCol>
                <a:gridCol w="1209650">
                  <a:extLst>
                    <a:ext uri="{9D8B030D-6E8A-4147-A177-3AD203B41FA5}">
                      <a16:colId xmlns:a16="http://schemas.microsoft.com/office/drawing/2014/main" val="20001"/>
                    </a:ext>
                  </a:extLst>
                </a:gridCol>
                <a:gridCol w="2335750">
                  <a:extLst>
                    <a:ext uri="{9D8B030D-6E8A-4147-A177-3AD203B41FA5}">
                      <a16:colId xmlns:a16="http://schemas.microsoft.com/office/drawing/2014/main" val="20002"/>
                    </a:ext>
                  </a:extLst>
                </a:gridCol>
                <a:gridCol w="1555050">
                  <a:extLst>
                    <a:ext uri="{9D8B030D-6E8A-4147-A177-3AD203B41FA5}">
                      <a16:colId xmlns:a16="http://schemas.microsoft.com/office/drawing/2014/main" val="20003"/>
                    </a:ext>
                  </a:extLst>
                </a:gridCol>
                <a:gridCol w="1572525">
                  <a:extLst>
                    <a:ext uri="{9D8B030D-6E8A-4147-A177-3AD203B41FA5}">
                      <a16:colId xmlns:a16="http://schemas.microsoft.com/office/drawing/2014/main" val="20004"/>
                    </a:ext>
                  </a:extLst>
                </a:gridCol>
                <a:gridCol w="1996775">
                  <a:extLst>
                    <a:ext uri="{9D8B030D-6E8A-4147-A177-3AD203B41FA5}">
                      <a16:colId xmlns:a16="http://schemas.microsoft.com/office/drawing/2014/main" val="20005"/>
                    </a:ext>
                  </a:extLst>
                </a:gridCol>
              </a:tblGrid>
              <a:tr h="118600">
                <a:tc>
                  <a:txBody>
                    <a:bodyPr/>
                    <a:lstStyle/>
                    <a:p>
                      <a:pPr marL="0" lvl="0" indent="0" algn="ctr" rtl="0">
                        <a:spcBef>
                          <a:spcPts val="0"/>
                        </a:spcBef>
                        <a:spcAft>
                          <a:spcPts val="0"/>
                        </a:spcAft>
                        <a:buNone/>
                      </a:pPr>
                      <a:r>
                        <a:rPr lang="en-US" sz="800" b="1"/>
                        <a:t>#</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Source</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Description</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Link</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Pros</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Cons</a:t>
                      </a:r>
                      <a:endParaRPr sz="800" b="1"/>
                    </a:p>
                  </a:txBody>
                  <a:tcPr marL="91425" marR="91425" marT="0" marB="0">
                    <a:solidFill>
                      <a:srgbClr val="B7B7B7"/>
                    </a:solidFill>
                  </a:tcPr>
                </a:tc>
                <a:extLst>
                  <a:ext uri="{0D108BD9-81ED-4DB2-BD59-A6C34878D82A}">
                    <a16:rowId xmlns:a16="http://schemas.microsoft.com/office/drawing/2014/main" val="10000"/>
                  </a:ext>
                </a:extLst>
              </a:tr>
              <a:tr h="593050">
                <a:tc>
                  <a:txBody>
                    <a:bodyPr/>
                    <a:lstStyle/>
                    <a:p>
                      <a:pPr marL="0" marR="0" lvl="0" indent="0" algn="ctr" rtl="0">
                        <a:spcBef>
                          <a:spcPts val="0"/>
                        </a:spcBef>
                        <a:spcAft>
                          <a:spcPts val="0"/>
                        </a:spcAft>
                        <a:buNone/>
                      </a:pPr>
                      <a:r>
                        <a:rPr lang="en-US" sz="800"/>
                        <a:t>5</a:t>
                      </a:r>
                      <a:endParaRPr sz="800"/>
                    </a:p>
                  </a:txBody>
                  <a:tcPr marL="91425" marR="91425" marT="0" marB="0" anchor="ctr"/>
                </a:tc>
                <a:tc>
                  <a:txBody>
                    <a:bodyPr/>
                    <a:lstStyle/>
                    <a:p>
                      <a:pPr marL="0" marR="0" lvl="0" indent="0" algn="l" rtl="0">
                        <a:spcBef>
                          <a:spcPts val="0"/>
                        </a:spcBef>
                        <a:spcAft>
                          <a:spcPts val="0"/>
                        </a:spcAft>
                        <a:buNone/>
                      </a:pPr>
                      <a:r>
                        <a:rPr lang="en-US" sz="800"/>
                        <a:t>Reuters Corpus Volume 1 and Volume 2</a:t>
                      </a:r>
                      <a:endParaRPr sz="800"/>
                    </a:p>
                  </a:txBody>
                  <a:tcPr marL="91425" marR="91425" marT="0" marB="0" anchor="ctr"/>
                </a:tc>
                <a:tc>
                  <a:txBody>
                    <a:bodyPr/>
                    <a:lstStyle/>
                    <a:p>
                      <a:pPr marL="0" lvl="0" indent="0" algn="l" rtl="0">
                        <a:spcBef>
                          <a:spcPts val="0"/>
                        </a:spcBef>
                        <a:spcAft>
                          <a:spcPts val="0"/>
                        </a:spcAft>
                        <a:buNone/>
                      </a:pPr>
                      <a:r>
                        <a:rPr lang="en-US" sz="800">
                          <a:solidFill>
                            <a:schemeClr val="dk1"/>
                          </a:solidFill>
                        </a:rPr>
                        <a:t>An archive of over 800,000 manually categorized newswire stories recently made available by Reuters, Ltd. for research purposes</a:t>
                      </a:r>
                      <a:endParaRPr sz="800"/>
                    </a:p>
                  </a:txBody>
                  <a:tcPr marL="91425" marR="91425" marT="0" marB="0" anchor="ctr"/>
                </a:tc>
                <a:tc>
                  <a:txBody>
                    <a:bodyPr/>
                    <a:lstStyle/>
                    <a:p>
                      <a:pPr marL="0" marR="0" lvl="0" indent="0" algn="l" rtl="0">
                        <a:spcBef>
                          <a:spcPts val="0"/>
                        </a:spcBef>
                        <a:spcAft>
                          <a:spcPts val="0"/>
                        </a:spcAft>
                        <a:buNone/>
                      </a:pPr>
                      <a:r>
                        <a:rPr lang="en-US" sz="800"/>
                        <a:t>https://archive.ics.uci.edu/ml/datasets/Reuters+RCV1+RCV2+Multilingual,+Multiview+Text+Categorization+Test+collection</a:t>
                      </a:r>
                      <a:endParaRPr sz="800"/>
                    </a:p>
                  </a:txBody>
                  <a:tcPr marL="91425" marR="91425" marT="0" marB="0" anchor="ctr"/>
                </a:tc>
                <a:tc>
                  <a:txBody>
                    <a:bodyPr/>
                    <a:lstStyle/>
                    <a:p>
                      <a:pPr marL="285750" lvl="0" indent="-279400" algn="l" rtl="0">
                        <a:spcBef>
                          <a:spcPts val="0"/>
                        </a:spcBef>
                        <a:spcAft>
                          <a:spcPts val="0"/>
                        </a:spcAft>
                        <a:buClr>
                          <a:schemeClr val="dk1"/>
                        </a:buClr>
                        <a:buSzPts val="800"/>
                        <a:buChar char="●"/>
                      </a:pPr>
                      <a:r>
                        <a:rPr lang="en-US" sz="800">
                          <a:solidFill>
                            <a:schemeClr val="dk1"/>
                          </a:solidFill>
                        </a:rPr>
                        <a:t>Readily available and large dataset of articles</a:t>
                      </a:r>
                      <a:endParaRPr sz="800"/>
                    </a:p>
                  </a:txBody>
                  <a:tcPr marL="91425" marR="91425" marT="0" marB="0"/>
                </a:tc>
                <a:tc>
                  <a:txBody>
                    <a:bodyPr/>
                    <a:lstStyle/>
                    <a:p>
                      <a:pPr marL="285750" marR="0" lvl="0" indent="-279400" algn="l" rtl="0">
                        <a:spcBef>
                          <a:spcPts val="0"/>
                        </a:spcBef>
                        <a:spcAft>
                          <a:spcPts val="0"/>
                        </a:spcAft>
                        <a:buSzPts val="800"/>
                        <a:buChar char="●"/>
                      </a:pPr>
                      <a:r>
                        <a:rPr lang="en-US" sz="800"/>
                        <a:t>News articles originate from a single news source, Reuters. </a:t>
                      </a:r>
                      <a:endParaRPr sz="800"/>
                    </a:p>
                    <a:p>
                      <a:pPr marL="285750" marR="0" lvl="0" indent="-279400" algn="l" rtl="0">
                        <a:spcBef>
                          <a:spcPts val="0"/>
                        </a:spcBef>
                        <a:spcAft>
                          <a:spcPts val="0"/>
                        </a:spcAft>
                        <a:buSzPts val="800"/>
                        <a:buChar char="●"/>
                      </a:pPr>
                      <a:r>
                        <a:rPr lang="en-US" sz="800"/>
                        <a:t>Reuters is generally considered a neutral source.</a:t>
                      </a:r>
                      <a:endParaRPr sz="800"/>
                    </a:p>
                    <a:p>
                      <a:pPr marL="285750" marR="0" lvl="0" indent="-279400" algn="l" rtl="0">
                        <a:spcBef>
                          <a:spcPts val="0"/>
                        </a:spcBef>
                        <a:spcAft>
                          <a:spcPts val="0"/>
                        </a:spcAft>
                        <a:buSzPts val="800"/>
                        <a:buChar char="●"/>
                      </a:pPr>
                      <a:r>
                        <a:rPr lang="en-US" sz="800"/>
                        <a:t>Articles are not labeled</a:t>
                      </a:r>
                      <a:endParaRPr sz="800"/>
                    </a:p>
                  </a:txBody>
                  <a:tcPr marL="91425" marR="91425" marT="0" marB="0"/>
                </a:tc>
                <a:extLst>
                  <a:ext uri="{0D108BD9-81ED-4DB2-BD59-A6C34878D82A}">
                    <a16:rowId xmlns:a16="http://schemas.microsoft.com/office/drawing/2014/main" val="10001"/>
                  </a:ext>
                </a:extLst>
              </a:tr>
              <a:tr h="593050">
                <a:tc>
                  <a:txBody>
                    <a:bodyPr/>
                    <a:lstStyle/>
                    <a:p>
                      <a:pPr marL="0" marR="0" lvl="0" indent="0" algn="ctr" rtl="0">
                        <a:spcBef>
                          <a:spcPts val="0"/>
                        </a:spcBef>
                        <a:spcAft>
                          <a:spcPts val="0"/>
                        </a:spcAft>
                        <a:buNone/>
                      </a:pPr>
                      <a:r>
                        <a:rPr lang="en-US" sz="800"/>
                        <a:t>6</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Congressional Speech Data</a:t>
                      </a:r>
                      <a:endParaRPr sz="800"/>
                    </a:p>
                  </a:txBody>
                  <a:tcPr marL="91425" marR="91425" marT="0" marB="0" anchor="ctr">
                    <a:solidFill>
                      <a:srgbClr val="EFEFEF"/>
                    </a:solidFill>
                  </a:tcPr>
                </a:tc>
                <a:tc>
                  <a:txBody>
                    <a:bodyPr/>
                    <a:lstStyle/>
                    <a:p>
                      <a:pPr marL="0" lvl="0" indent="0" algn="l" rtl="0">
                        <a:spcBef>
                          <a:spcPts val="0"/>
                        </a:spcBef>
                        <a:spcAft>
                          <a:spcPts val="0"/>
                        </a:spcAft>
                        <a:buClr>
                          <a:schemeClr val="dk1"/>
                        </a:buClr>
                        <a:buSzPts val="1100"/>
                        <a:buFont typeface="Arial"/>
                        <a:buNone/>
                      </a:pPr>
                      <a:r>
                        <a:rPr lang="en-US" sz="800">
                          <a:solidFill>
                            <a:schemeClr val="dk1"/>
                          </a:solidFill>
                        </a:rPr>
                        <a:t>All available pages of the 2005 U.S. House record from govtrack.us</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http://www.cs.cornell.edu/home/llee/data/convote.html</a:t>
                      </a:r>
                      <a:endParaRPr sz="800"/>
                    </a:p>
                  </a:txBody>
                  <a:tcPr marL="91425" marR="91425" marT="0" marB="0" anchor="ctr">
                    <a:solidFill>
                      <a:srgbClr val="EFEFEF"/>
                    </a:solidFill>
                  </a:tcPr>
                </a:tc>
                <a:tc>
                  <a:txBody>
                    <a:bodyPr/>
                    <a:lstStyle/>
                    <a:p>
                      <a:pPr marL="285750" lvl="0" indent="-279400" algn="l" rtl="0">
                        <a:spcBef>
                          <a:spcPts val="0"/>
                        </a:spcBef>
                        <a:spcAft>
                          <a:spcPts val="0"/>
                        </a:spcAft>
                        <a:buClr>
                          <a:schemeClr val="dk1"/>
                        </a:buClr>
                        <a:buSzPts val="800"/>
                        <a:buChar char="●"/>
                      </a:pPr>
                      <a:r>
                        <a:rPr lang="en-US" sz="800">
                          <a:solidFill>
                            <a:schemeClr val="dk1"/>
                          </a:solidFill>
                        </a:rPr>
                        <a:t>Party affiliation indicative of political leaning</a:t>
                      </a:r>
                      <a:endParaRPr sz="800">
                        <a:solidFill>
                          <a:schemeClr val="dk1"/>
                        </a:solidFill>
                      </a:endParaRPr>
                    </a:p>
                  </a:txBody>
                  <a:tcPr marL="91425" marR="91425" marT="0" marB="0">
                    <a:solidFill>
                      <a:srgbClr val="EFEFEF"/>
                    </a:solidFill>
                  </a:tcPr>
                </a:tc>
                <a:tc>
                  <a:txBody>
                    <a:bodyPr/>
                    <a:lstStyle/>
                    <a:p>
                      <a:pPr marL="285750" lvl="0" indent="-279400" algn="l" rtl="0">
                        <a:spcBef>
                          <a:spcPts val="0"/>
                        </a:spcBef>
                        <a:spcAft>
                          <a:spcPts val="0"/>
                        </a:spcAft>
                        <a:buClr>
                          <a:schemeClr val="dk1"/>
                        </a:buClr>
                        <a:buSzPts val="800"/>
                        <a:buChar char="●"/>
                      </a:pPr>
                      <a:r>
                        <a:rPr lang="en-US" sz="800">
                          <a:solidFill>
                            <a:schemeClr val="dk1"/>
                          </a:solidFill>
                        </a:rPr>
                        <a:t>Speeches are old (2005), and political positions change</a:t>
                      </a:r>
                      <a:endParaRPr sz="800">
                        <a:solidFill>
                          <a:schemeClr val="dk1"/>
                        </a:solidFill>
                      </a:endParaRPr>
                    </a:p>
                    <a:p>
                      <a:pPr marL="285750" lvl="0" indent="-279400" algn="l" rtl="0">
                        <a:spcBef>
                          <a:spcPts val="0"/>
                        </a:spcBef>
                        <a:spcAft>
                          <a:spcPts val="0"/>
                        </a:spcAft>
                        <a:buClr>
                          <a:schemeClr val="dk1"/>
                        </a:buClr>
                        <a:buSzPts val="800"/>
                        <a:buChar char="●"/>
                      </a:pPr>
                      <a:r>
                        <a:rPr lang="en-US" sz="800">
                          <a:solidFill>
                            <a:schemeClr val="dk1"/>
                          </a:solidFill>
                        </a:rPr>
                        <a:t>Need to eliminate administrative text (ex. roll calls, points of order, motions)</a:t>
                      </a:r>
                      <a:endParaRPr sz="800">
                        <a:solidFill>
                          <a:schemeClr val="dk1"/>
                        </a:solidFill>
                      </a:endParaRPr>
                    </a:p>
                  </a:txBody>
                  <a:tcPr marL="91425" marR="91425" marT="0" marB="0">
                    <a:solidFill>
                      <a:srgbClr val="EFEFEF"/>
                    </a:solidFill>
                  </a:tcPr>
                </a:tc>
                <a:extLst>
                  <a:ext uri="{0D108BD9-81ED-4DB2-BD59-A6C34878D82A}">
                    <a16:rowId xmlns:a16="http://schemas.microsoft.com/office/drawing/2014/main" val="10002"/>
                  </a:ext>
                </a:extLst>
              </a:tr>
              <a:tr h="593050">
                <a:tc>
                  <a:txBody>
                    <a:bodyPr/>
                    <a:lstStyle/>
                    <a:p>
                      <a:pPr marL="0" marR="0" lvl="0" indent="0" algn="ctr" rtl="0">
                        <a:spcBef>
                          <a:spcPts val="0"/>
                        </a:spcBef>
                        <a:spcAft>
                          <a:spcPts val="0"/>
                        </a:spcAft>
                        <a:buNone/>
                      </a:pPr>
                      <a:r>
                        <a:rPr lang="en-US" sz="800"/>
                        <a:t>7</a:t>
                      </a:r>
                      <a:endParaRPr sz="800"/>
                    </a:p>
                  </a:txBody>
                  <a:tcPr marL="91425" marR="91425" marT="0" marB="0" anchor="ctr"/>
                </a:tc>
                <a:tc>
                  <a:txBody>
                    <a:bodyPr/>
                    <a:lstStyle/>
                    <a:p>
                      <a:pPr marL="0" marR="0" lvl="0" indent="0" algn="l" rtl="0">
                        <a:spcBef>
                          <a:spcPts val="0"/>
                        </a:spcBef>
                        <a:spcAft>
                          <a:spcPts val="0"/>
                        </a:spcAft>
                        <a:buNone/>
                      </a:pPr>
                      <a:r>
                        <a:rPr lang="en-US" sz="800"/>
                        <a:t>Ideological Books Corpus</a:t>
                      </a:r>
                      <a:endParaRPr sz="800"/>
                    </a:p>
                  </a:txBody>
                  <a:tcPr marL="91425" marR="91425" marT="0" marB="0" anchor="ctr"/>
                </a:tc>
                <a:tc>
                  <a:txBody>
                    <a:bodyPr/>
                    <a:lstStyle/>
                    <a:p>
                      <a:pPr marL="0" marR="0" lvl="0" indent="0" algn="l" rtl="0">
                        <a:spcBef>
                          <a:spcPts val="0"/>
                        </a:spcBef>
                        <a:spcAft>
                          <a:spcPts val="0"/>
                        </a:spcAft>
                        <a:buNone/>
                      </a:pPr>
                      <a:r>
                        <a:rPr lang="en-US" sz="800">
                          <a:solidFill>
                            <a:schemeClr val="dk1"/>
                          </a:solidFill>
                        </a:rPr>
                        <a:t>Consists of 4,062 sentences annotated for political ideology at a sub-sentential level. Specifically, it contains 2025 liberal sentences, 1701 conservative sentences, and 600 neutral sentences.</a:t>
                      </a:r>
                      <a:endParaRPr sz="800"/>
                    </a:p>
                  </a:txBody>
                  <a:tcPr marL="91425" marR="91425" marT="0" marB="0" anchor="ctr"/>
                </a:tc>
                <a:tc>
                  <a:txBody>
                    <a:bodyPr/>
                    <a:lstStyle/>
                    <a:p>
                      <a:pPr marL="0" marR="0" lvl="0" indent="0" algn="l" rtl="0">
                        <a:spcBef>
                          <a:spcPts val="0"/>
                        </a:spcBef>
                        <a:spcAft>
                          <a:spcPts val="0"/>
                        </a:spcAft>
                        <a:buNone/>
                      </a:pPr>
                      <a:r>
                        <a:rPr lang="en-US" sz="800"/>
                        <a:t>https://people.cs.umass.edu/~miyyer/ibc/</a:t>
                      </a:r>
                      <a:endParaRPr sz="800"/>
                    </a:p>
                  </a:txBody>
                  <a:tcPr marL="91425" marR="91425" marT="0" marB="0" anchor="ctr"/>
                </a:tc>
                <a:tc>
                  <a:txBody>
                    <a:bodyPr/>
                    <a:lstStyle/>
                    <a:p>
                      <a:pPr marL="285750" lvl="0" indent="-279400" algn="l" rtl="0">
                        <a:spcBef>
                          <a:spcPts val="0"/>
                        </a:spcBef>
                        <a:spcAft>
                          <a:spcPts val="0"/>
                        </a:spcAft>
                        <a:buClr>
                          <a:schemeClr val="dk1"/>
                        </a:buClr>
                        <a:buSzPts val="800"/>
                        <a:buChar char="●"/>
                      </a:pPr>
                      <a:r>
                        <a:rPr lang="en-US" sz="800">
                          <a:solidFill>
                            <a:schemeClr val="dk1"/>
                          </a:solidFill>
                        </a:rPr>
                        <a:t>Speeches broken down to the sentence level</a:t>
                      </a:r>
                      <a:endParaRPr sz="800">
                        <a:solidFill>
                          <a:schemeClr val="dk1"/>
                        </a:solidFill>
                      </a:endParaRPr>
                    </a:p>
                    <a:p>
                      <a:pPr marL="285750" lvl="0" indent="-279400" algn="l" rtl="0">
                        <a:spcBef>
                          <a:spcPts val="0"/>
                        </a:spcBef>
                        <a:spcAft>
                          <a:spcPts val="0"/>
                        </a:spcAft>
                        <a:buClr>
                          <a:schemeClr val="dk1"/>
                        </a:buClr>
                        <a:buSzPts val="800"/>
                        <a:buChar char="●"/>
                      </a:pPr>
                      <a:r>
                        <a:rPr lang="en-US" sz="800">
                          <a:solidFill>
                            <a:schemeClr val="dk1"/>
                          </a:solidFill>
                        </a:rPr>
                        <a:t>Already labeled for political leaning</a:t>
                      </a:r>
                      <a:endParaRPr sz="800">
                        <a:solidFill>
                          <a:schemeClr val="dk1"/>
                        </a:solidFill>
                      </a:endParaRPr>
                    </a:p>
                  </a:txBody>
                  <a:tcPr marL="91425" marR="91425" marT="0" marB="0"/>
                </a:tc>
                <a:tc>
                  <a:txBody>
                    <a:bodyPr/>
                    <a:lstStyle/>
                    <a:p>
                      <a:pPr marL="285750" lvl="0" indent="-279400" algn="l" rtl="0">
                        <a:spcBef>
                          <a:spcPts val="0"/>
                        </a:spcBef>
                        <a:spcAft>
                          <a:spcPts val="0"/>
                        </a:spcAft>
                        <a:buClr>
                          <a:schemeClr val="dk1"/>
                        </a:buClr>
                        <a:buSzPts val="800"/>
                        <a:buChar char="●"/>
                      </a:pPr>
                      <a:r>
                        <a:rPr lang="en-US" sz="800">
                          <a:solidFill>
                            <a:schemeClr val="dk1"/>
                          </a:solidFill>
                        </a:rPr>
                        <a:t>Slightly skewed to liberal side</a:t>
                      </a:r>
                      <a:endParaRPr sz="800">
                        <a:solidFill>
                          <a:schemeClr val="dk1"/>
                        </a:solidFill>
                      </a:endParaRPr>
                    </a:p>
                    <a:p>
                      <a:pPr marL="285750" lvl="0" indent="-279400" algn="l" rtl="0">
                        <a:spcBef>
                          <a:spcPts val="0"/>
                        </a:spcBef>
                        <a:spcAft>
                          <a:spcPts val="0"/>
                        </a:spcAft>
                        <a:buClr>
                          <a:schemeClr val="dk1"/>
                        </a:buClr>
                        <a:buSzPts val="800"/>
                        <a:buChar char="●"/>
                      </a:pPr>
                      <a:r>
                        <a:rPr lang="en-US" sz="800">
                          <a:solidFill>
                            <a:schemeClr val="dk1"/>
                          </a:solidFill>
                        </a:rPr>
                        <a:t>From 2013</a:t>
                      </a:r>
                      <a:endParaRPr sz="800">
                        <a:solidFill>
                          <a:schemeClr val="dk1"/>
                        </a:solidFill>
                      </a:endParaRPr>
                    </a:p>
                  </a:txBody>
                  <a:tcPr marL="91425" marR="91425" marT="0" marB="0"/>
                </a:tc>
                <a:extLst>
                  <a:ext uri="{0D108BD9-81ED-4DB2-BD59-A6C34878D82A}">
                    <a16:rowId xmlns:a16="http://schemas.microsoft.com/office/drawing/2014/main" val="10003"/>
                  </a:ext>
                </a:extLst>
              </a:tr>
              <a:tr h="1287325">
                <a:tc>
                  <a:txBody>
                    <a:bodyPr/>
                    <a:lstStyle/>
                    <a:p>
                      <a:pPr marL="0" marR="0" lvl="0" indent="0" algn="ctr" rtl="0">
                        <a:spcBef>
                          <a:spcPts val="0"/>
                        </a:spcBef>
                        <a:spcAft>
                          <a:spcPts val="0"/>
                        </a:spcAft>
                        <a:buNone/>
                      </a:pPr>
                      <a:r>
                        <a:rPr lang="en-US" sz="800"/>
                        <a:t>8</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Kaggle: All the News</a:t>
                      </a:r>
                      <a:endParaRPr sz="800"/>
                    </a:p>
                  </a:txBody>
                  <a:tcPr marL="91425" marR="91425" marT="0" marB="0" anchor="ctr">
                    <a:solidFill>
                      <a:srgbClr val="EFEFEF"/>
                    </a:solidFill>
                  </a:tcPr>
                </a:tc>
                <a:tc>
                  <a:txBody>
                    <a:bodyPr/>
                    <a:lstStyle/>
                    <a:p>
                      <a:pPr marL="0" lvl="0" indent="0" algn="l" rtl="0">
                        <a:lnSpc>
                          <a:spcPct val="115000"/>
                        </a:lnSpc>
                        <a:spcBef>
                          <a:spcPts val="800"/>
                        </a:spcBef>
                        <a:spcAft>
                          <a:spcPts val="800"/>
                        </a:spcAft>
                        <a:buClr>
                          <a:schemeClr val="dk1"/>
                        </a:buClr>
                        <a:buSzPts val="1100"/>
                        <a:buFont typeface="Arial"/>
                        <a:buNone/>
                      </a:pPr>
                      <a:r>
                        <a:rPr lang="en-US" sz="800">
                          <a:solidFill>
                            <a:schemeClr val="dk1"/>
                          </a:solidFill>
                        </a:rPr>
                        <a:t>The publications include the New York Times, Breitbart, CNN, Business Insider, the Atlantic, Fox News, Talking Points Memo, Buzzfeed News, National Review, New York Post, the Guardian, NPR, Reuters, Vox, and the Washington Post.</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https://www.kaggle.com/snapcrack/all-the-news</a:t>
                      </a:r>
                      <a:endParaRPr sz="800"/>
                    </a:p>
                  </a:txBody>
                  <a:tcPr marL="91425" marR="91425" marT="0" marB="0" anchor="ctr">
                    <a:solidFill>
                      <a:srgbClr val="EFEFEF"/>
                    </a:solidFill>
                  </a:tcPr>
                </a:tc>
                <a:tc>
                  <a:txBody>
                    <a:bodyPr/>
                    <a:lstStyle/>
                    <a:p>
                      <a:pPr marL="285750" marR="0" lvl="0" indent="-279400" algn="l" rtl="0">
                        <a:spcBef>
                          <a:spcPts val="0"/>
                        </a:spcBef>
                        <a:spcAft>
                          <a:spcPts val="0"/>
                        </a:spcAft>
                        <a:buSzPts val="800"/>
                        <a:buChar char="●"/>
                      </a:pPr>
                      <a:r>
                        <a:rPr lang="en-US" sz="800"/>
                        <a:t>Large selection of news sources</a:t>
                      </a:r>
                      <a:endParaRPr sz="800"/>
                    </a:p>
                    <a:p>
                      <a:pPr marL="285750" marR="0" lvl="0" indent="-279400" algn="l" rtl="0">
                        <a:spcBef>
                          <a:spcPts val="0"/>
                        </a:spcBef>
                        <a:spcAft>
                          <a:spcPts val="0"/>
                        </a:spcAft>
                        <a:buSzPts val="800"/>
                        <a:buChar char="●"/>
                      </a:pPr>
                      <a:r>
                        <a:rPr lang="en-US" sz="800"/>
                        <a:t>Large number of articles</a:t>
                      </a:r>
                      <a:endParaRPr sz="800"/>
                    </a:p>
                    <a:p>
                      <a:pPr marL="285750" marR="0" lvl="0" indent="-279400" algn="l" rtl="0">
                        <a:spcBef>
                          <a:spcPts val="0"/>
                        </a:spcBef>
                        <a:spcAft>
                          <a:spcPts val="0"/>
                        </a:spcAft>
                        <a:buSzPts val="800"/>
                        <a:buChar char="●"/>
                      </a:pPr>
                      <a:r>
                        <a:rPr lang="en-US" sz="800"/>
                        <a:t>Recent coverage. </a:t>
                      </a:r>
                      <a:r>
                        <a:rPr lang="en-US" sz="800">
                          <a:solidFill>
                            <a:schemeClr val="dk1"/>
                          </a:solidFill>
                        </a:rPr>
                        <a:t>The data falls between  2016 and 2017, although</a:t>
                      </a:r>
                      <a:endParaRPr sz="800"/>
                    </a:p>
                  </a:txBody>
                  <a:tcPr marL="91425" marR="91425" marT="0" marB="0">
                    <a:solidFill>
                      <a:srgbClr val="EFEFEF"/>
                    </a:solidFill>
                  </a:tcPr>
                </a:tc>
                <a:tc>
                  <a:txBody>
                    <a:bodyPr/>
                    <a:lstStyle/>
                    <a:p>
                      <a:pPr marL="285750" marR="0" lvl="0" indent="-279400" algn="l" rtl="0">
                        <a:spcBef>
                          <a:spcPts val="0"/>
                        </a:spcBef>
                        <a:spcAft>
                          <a:spcPts val="0"/>
                        </a:spcAft>
                        <a:buSzPts val="800"/>
                        <a:buChar char="●"/>
                      </a:pPr>
                      <a:r>
                        <a:rPr lang="en-US" sz="800"/>
                        <a:t>Not labeled</a:t>
                      </a:r>
                      <a:endParaRPr sz="800"/>
                    </a:p>
                    <a:p>
                      <a:pPr marL="285750" lvl="0" indent="-279400" algn="l" rtl="0">
                        <a:lnSpc>
                          <a:spcPct val="115000"/>
                        </a:lnSpc>
                        <a:spcBef>
                          <a:spcPts val="0"/>
                        </a:spcBef>
                        <a:spcAft>
                          <a:spcPts val="0"/>
                        </a:spcAft>
                        <a:buSzPts val="800"/>
                        <a:buChar char="●"/>
                      </a:pPr>
                      <a:r>
                        <a:rPr lang="en-US" sz="800">
                          <a:solidFill>
                            <a:schemeClr val="dk1"/>
                          </a:solidFill>
                        </a:rPr>
                        <a:t>There is a not-insignificant number of articles from 2015, and a possibly insignificant number from before then</a:t>
                      </a:r>
                      <a:endParaRPr sz="800"/>
                    </a:p>
                  </a:txBody>
                  <a:tcPr marL="91425" marR="91425" marT="0" marB="0">
                    <a:solidFill>
                      <a:srgbClr val="EFEFE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69"/>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45</a:t>
            </a:fld>
            <a:endParaRPr/>
          </a:p>
        </p:txBody>
      </p:sp>
      <p:sp>
        <p:nvSpPr>
          <p:cNvPr id="1011" name="Google Shape;1011;p69"/>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012" name="Google Shape;1012;p69"/>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9"/>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014" name="Google Shape;1014;p69"/>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9"/>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Dataset</a:t>
            </a:r>
            <a:endParaRPr sz="1600"/>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1016" name="Google Shape;1016;p69"/>
          <p:cNvSpPr txBox="1"/>
          <p:nvPr/>
        </p:nvSpPr>
        <p:spPr>
          <a:xfrm>
            <a:off x="5333149" y="890800"/>
            <a:ext cx="24774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Exploratory Analysis</a:t>
            </a:r>
            <a:endParaRPr sz="1600">
              <a:solidFill>
                <a:srgbClr val="B7B7B7"/>
              </a:solidFill>
            </a:endParaRPr>
          </a:p>
        </p:txBody>
      </p:sp>
      <p:pic>
        <p:nvPicPr>
          <p:cNvPr id="1017" name="Google Shape;1017;p69"/>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018" name="Google Shape;1018;p69"/>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019" name="Google Shape;1019;p69"/>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020" name="Google Shape;1020;p69"/>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graphicFrame>
        <p:nvGraphicFramePr>
          <p:cNvPr id="1021" name="Google Shape;1021;p69"/>
          <p:cNvGraphicFramePr/>
          <p:nvPr/>
        </p:nvGraphicFramePr>
        <p:xfrm>
          <a:off x="58100" y="1662342"/>
          <a:ext cx="3000000" cy="3000000"/>
        </p:xfrm>
        <a:graphic>
          <a:graphicData uri="http://schemas.openxmlformats.org/drawingml/2006/table">
            <a:tbl>
              <a:tblPr>
                <a:noFill/>
                <a:tableStyleId>{64CDFD2E-BAD1-4CB5-946D-FF68822002CF}</a:tableStyleId>
              </a:tblPr>
              <a:tblGrid>
                <a:gridCol w="382850">
                  <a:extLst>
                    <a:ext uri="{9D8B030D-6E8A-4147-A177-3AD203B41FA5}">
                      <a16:colId xmlns:a16="http://schemas.microsoft.com/office/drawing/2014/main" val="20000"/>
                    </a:ext>
                  </a:extLst>
                </a:gridCol>
                <a:gridCol w="1209650">
                  <a:extLst>
                    <a:ext uri="{9D8B030D-6E8A-4147-A177-3AD203B41FA5}">
                      <a16:colId xmlns:a16="http://schemas.microsoft.com/office/drawing/2014/main" val="20001"/>
                    </a:ext>
                  </a:extLst>
                </a:gridCol>
                <a:gridCol w="1613850">
                  <a:extLst>
                    <a:ext uri="{9D8B030D-6E8A-4147-A177-3AD203B41FA5}">
                      <a16:colId xmlns:a16="http://schemas.microsoft.com/office/drawing/2014/main" val="20002"/>
                    </a:ext>
                  </a:extLst>
                </a:gridCol>
                <a:gridCol w="1680000">
                  <a:extLst>
                    <a:ext uri="{9D8B030D-6E8A-4147-A177-3AD203B41FA5}">
                      <a16:colId xmlns:a16="http://schemas.microsoft.com/office/drawing/2014/main" val="20003"/>
                    </a:ext>
                  </a:extLst>
                </a:gridCol>
                <a:gridCol w="2169475">
                  <a:extLst>
                    <a:ext uri="{9D8B030D-6E8A-4147-A177-3AD203B41FA5}">
                      <a16:colId xmlns:a16="http://schemas.microsoft.com/office/drawing/2014/main" val="20004"/>
                    </a:ext>
                  </a:extLst>
                </a:gridCol>
                <a:gridCol w="1996775">
                  <a:extLst>
                    <a:ext uri="{9D8B030D-6E8A-4147-A177-3AD203B41FA5}">
                      <a16:colId xmlns:a16="http://schemas.microsoft.com/office/drawing/2014/main" val="20005"/>
                    </a:ext>
                  </a:extLst>
                </a:gridCol>
              </a:tblGrid>
              <a:tr h="123525">
                <a:tc>
                  <a:txBody>
                    <a:bodyPr/>
                    <a:lstStyle/>
                    <a:p>
                      <a:pPr marL="0" lvl="0" indent="0" algn="ctr" rtl="0">
                        <a:spcBef>
                          <a:spcPts val="0"/>
                        </a:spcBef>
                        <a:spcAft>
                          <a:spcPts val="0"/>
                        </a:spcAft>
                        <a:buNone/>
                      </a:pPr>
                      <a:r>
                        <a:rPr lang="en-US" sz="800" b="1"/>
                        <a:t>#</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Source</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Description</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Link</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Pros</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Cons</a:t>
                      </a:r>
                      <a:endParaRPr sz="800" b="1"/>
                    </a:p>
                  </a:txBody>
                  <a:tcPr marL="91425" marR="91425" marT="0" marB="0">
                    <a:solidFill>
                      <a:srgbClr val="B7B7B7"/>
                    </a:solidFill>
                  </a:tcPr>
                </a:tc>
                <a:extLst>
                  <a:ext uri="{0D108BD9-81ED-4DB2-BD59-A6C34878D82A}">
                    <a16:rowId xmlns:a16="http://schemas.microsoft.com/office/drawing/2014/main" val="10000"/>
                  </a:ext>
                </a:extLst>
              </a:tr>
              <a:tr h="485800">
                <a:tc>
                  <a:txBody>
                    <a:bodyPr/>
                    <a:lstStyle/>
                    <a:p>
                      <a:pPr marL="0" marR="0" lvl="0" indent="0" algn="ctr" rtl="0">
                        <a:spcBef>
                          <a:spcPts val="0"/>
                        </a:spcBef>
                        <a:spcAft>
                          <a:spcPts val="0"/>
                        </a:spcAft>
                        <a:buNone/>
                      </a:pPr>
                      <a:r>
                        <a:rPr lang="en-US" sz="800"/>
                        <a:t>9</a:t>
                      </a:r>
                      <a:endParaRPr sz="800"/>
                    </a:p>
                  </a:txBody>
                  <a:tcPr marL="91425" marR="91425" marT="0" marB="0" anchor="ctr"/>
                </a:tc>
                <a:tc>
                  <a:txBody>
                    <a:bodyPr/>
                    <a:lstStyle/>
                    <a:p>
                      <a:pPr marL="0" marR="0" lvl="0" indent="0" algn="l" rtl="0">
                        <a:spcBef>
                          <a:spcPts val="0"/>
                        </a:spcBef>
                        <a:spcAft>
                          <a:spcPts val="0"/>
                        </a:spcAft>
                        <a:buNone/>
                      </a:pPr>
                      <a:r>
                        <a:rPr lang="en-US" sz="800"/>
                        <a:t>SemEval: </a:t>
                      </a:r>
                      <a:r>
                        <a:rPr lang="en-US" sz="800">
                          <a:solidFill>
                            <a:srgbClr val="333333"/>
                          </a:solidFill>
                        </a:rPr>
                        <a:t>Hyperpartisan News Detection</a:t>
                      </a:r>
                      <a:endParaRPr sz="800">
                        <a:solidFill>
                          <a:srgbClr val="333333"/>
                        </a:solidFill>
                      </a:endParaRPr>
                    </a:p>
                    <a:p>
                      <a:pPr marL="0" marR="0" lvl="0" indent="0" algn="l" rtl="0">
                        <a:spcBef>
                          <a:spcPts val="0"/>
                        </a:spcBef>
                        <a:spcAft>
                          <a:spcPts val="0"/>
                        </a:spcAft>
                        <a:buNone/>
                      </a:pPr>
                      <a:endParaRPr sz="800"/>
                    </a:p>
                  </a:txBody>
                  <a:tcPr marL="91425" marR="91425" marT="0" marB="0" anchor="ctr"/>
                </a:tc>
                <a:tc>
                  <a:txBody>
                    <a:bodyPr/>
                    <a:lstStyle/>
                    <a:p>
                      <a:pPr marL="0" marR="0" lvl="0" indent="0" algn="l" rtl="0">
                        <a:spcBef>
                          <a:spcPts val="0"/>
                        </a:spcBef>
                        <a:spcAft>
                          <a:spcPts val="0"/>
                        </a:spcAft>
                        <a:buNone/>
                      </a:pPr>
                      <a:r>
                        <a:rPr lang="en-US" sz="800"/>
                        <a:t>A collection of approximately 750,000 news articles, labeled “hyperpartisan=true/false” at the publisher level, along with that publisher’s political left/right leaning.</a:t>
                      </a:r>
                      <a:endParaRPr sz="800"/>
                    </a:p>
                  </a:txBody>
                  <a:tcPr marL="91425" marR="91425" marT="0" marB="0" anchor="ctr"/>
                </a:tc>
                <a:tc>
                  <a:txBody>
                    <a:bodyPr/>
                    <a:lstStyle/>
                    <a:p>
                      <a:pPr marL="0" marR="0" lvl="0" indent="0" algn="l" rtl="0">
                        <a:spcBef>
                          <a:spcPts val="0"/>
                        </a:spcBef>
                        <a:spcAft>
                          <a:spcPts val="0"/>
                        </a:spcAft>
                        <a:buNone/>
                      </a:pPr>
                      <a:r>
                        <a:rPr lang="en-US" sz="800"/>
                        <a:t>https://zenodo.org/record/1489920#.XF7dLi2ZNQI</a:t>
                      </a:r>
                      <a:endParaRPr sz="800"/>
                    </a:p>
                  </a:txBody>
                  <a:tcPr marL="91425" marR="91425" marT="0" marB="0" anchor="ctr"/>
                </a:tc>
                <a:tc>
                  <a:txBody>
                    <a:bodyPr/>
                    <a:lstStyle/>
                    <a:p>
                      <a:pPr marL="285750" marR="0" lvl="0" indent="-279400" algn="l" rtl="0">
                        <a:spcBef>
                          <a:spcPts val="0"/>
                        </a:spcBef>
                        <a:spcAft>
                          <a:spcPts val="0"/>
                        </a:spcAft>
                        <a:buSzPts val="800"/>
                        <a:buChar char="●"/>
                      </a:pPr>
                      <a:r>
                        <a:rPr lang="en-US" sz="800"/>
                        <a:t>Standard file format</a:t>
                      </a:r>
                      <a:endParaRPr sz="800"/>
                    </a:p>
                    <a:p>
                      <a:pPr marL="571500" marR="0" lvl="1" indent="-279400" algn="l" rtl="0">
                        <a:spcBef>
                          <a:spcPts val="0"/>
                        </a:spcBef>
                        <a:spcAft>
                          <a:spcPts val="0"/>
                        </a:spcAft>
                        <a:buSzPts val="800"/>
                        <a:buChar char="○"/>
                      </a:pPr>
                      <a:r>
                        <a:rPr lang="en-US" sz="800"/>
                        <a:t>XML</a:t>
                      </a:r>
                      <a:endParaRPr sz="800"/>
                    </a:p>
                    <a:p>
                      <a:pPr marL="285750" marR="0" lvl="0" indent="-279400" algn="l" rtl="0">
                        <a:spcBef>
                          <a:spcPts val="0"/>
                        </a:spcBef>
                        <a:spcAft>
                          <a:spcPts val="0"/>
                        </a:spcAft>
                        <a:buSzPts val="800"/>
                        <a:buChar char="●"/>
                      </a:pPr>
                      <a:r>
                        <a:rPr lang="en-US" sz="800"/>
                        <a:t>Labeled hyper-partisan true/false and political leaning left/right at the publisher level.</a:t>
                      </a:r>
                      <a:endParaRPr sz="800"/>
                    </a:p>
                  </a:txBody>
                  <a:tcPr marL="91425" marR="91425" marT="0" marB="0"/>
                </a:tc>
                <a:tc>
                  <a:txBody>
                    <a:bodyPr/>
                    <a:lstStyle/>
                    <a:p>
                      <a:pPr marL="285750" marR="0" lvl="0" indent="-279400" algn="l" rtl="0">
                        <a:spcBef>
                          <a:spcPts val="0"/>
                        </a:spcBef>
                        <a:spcAft>
                          <a:spcPts val="0"/>
                        </a:spcAft>
                        <a:buSzPts val="800"/>
                        <a:buChar char="●"/>
                      </a:pPr>
                      <a:r>
                        <a:rPr lang="en-US" sz="800"/>
                        <a:t>Requires manual labeling of leaning at the article level</a:t>
                      </a:r>
                      <a:endParaRPr sz="800"/>
                    </a:p>
                    <a:p>
                      <a:pPr marL="285750" lvl="0" indent="-279400" algn="l" rtl="0">
                        <a:spcBef>
                          <a:spcPts val="0"/>
                        </a:spcBef>
                        <a:spcAft>
                          <a:spcPts val="0"/>
                        </a:spcAft>
                        <a:buClr>
                          <a:schemeClr val="dk1"/>
                        </a:buClr>
                        <a:buSzPts val="800"/>
                        <a:buChar char="●"/>
                      </a:pPr>
                      <a:r>
                        <a:rPr lang="en-US" sz="800">
                          <a:solidFill>
                            <a:schemeClr val="dk1"/>
                          </a:solidFill>
                        </a:rPr>
                        <a:t>Access to data requires one to submit a request and be approved (we received approval).</a:t>
                      </a:r>
                      <a:endParaRPr sz="800">
                        <a:solidFill>
                          <a:schemeClr val="dk1"/>
                        </a:solidFill>
                      </a:endParaRPr>
                    </a:p>
                    <a:p>
                      <a:pPr marL="0" marR="0" lvl="0" indent="0" algn="l" rtl="0">
                        <a:spcBef>
                          <a:spcPts val="0"/>
                        </a:spcBef>
                        <a:spcAft>
                          <a:spcPts val="0"/>
                        </a:spcAft>
                        <a:buNone/>
                      </a:pPr>
                      <a:endParaRPr sz="800"/>
                    </a:p>
                  </a:txBody>
                  <a:tcPr marL="91425" marR="91425" marT="0" marB="0"/>
                </a:tc>
                <a:extLst>
                  <a:ext uri="{0D108BD9-81ED-4DB2-BD59-A6C34878D82A}">
                    <a16:rowId xmlns:a16="http://schemas.microsoft.com/office/drawing/2014/main" val="10001"/>
                  </a:ext>
                </a:extLst>
              </a:tr>
              <a:tr h="349800">
                <a:tc>
                  <a:txBody>
                    <a:bodyPr/>
                    <a:lstStyle/>
                    <a:p>
                      <a:pPr marL="0" marR="0" lvl="0" indent="0" algn="ctr" rtl="0">
                        <a:lnSpc>
                          <a:spcPct val="125000"/>
                        </a:lnSpc>
                        <a:spcBef>
                          <a:spcPts val="0"/>
                        </a:spcBef>
                        <a:spcAft>
                          <a:spcPts val="0"/>
                        </a:spcAft>
                        <a:buNone/>
                      </a:pPr>
                      <a:r>
                        <a:rPr lang="en-US" sz="800"/>
                        <a:t>10</a:t>
                      </a:r>
                      <a:endParaRPr sz="800"/>
                    </a:p>
                  </a:txBody>
                  <a:tcPr marL="91425" marR="91425" marT="0" marB="0" anchor="ctr">
                    <a:solidFill>
                      <a:srgbClr val="EFEFEF"/>
                    </a:solidFill>
                  </a:tcPr>
                </a:tc>
                <a:tc>
                  <a:txBody>
                    <a:bodyPr/>
                    <a:lstStyle/>
                    <a:p>
                      <a:pPr marL="0" marR="0" lvl="0" indent="0" algn="l" rtl="0">
                        <a:lnSpc>
                          <a:spcPct val="125000"/>
                        </a:lnSpc>
                        <a:spcBef>
                          <a:spcPts val="0"/>
                        </a:spcBef>
                        <a:spcAft>
                          <a:spcPts val="0"/>
                        </a:spcAft>
                        <a:buNone/>
                      </a:pPr>
                      <a:r>
                        <a:rPr lang="en-US" sz="800"/>
                        <a:t>FACTIVA: Global News Database &amp; Licensed Content</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solidFill>
                            <a:srgbClr val="0C2A31"/>
                          </a:solidFill>
                        </a:rPr>
                        <a:t>Global news database of nearly 33,000 sources; licensed publications, influential websites, blogs, images and videos.</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https://www.dowjones.com/products/factiva/</a:t>
                      </a:r>
                      <a:endParaRPr sz="800"/>
                    </a:p>
                  </a:txBody>
                  <a:tcPr marL="91425" marR="91425" marT="0" marB="0" anchor="ctr">
                    <a:solidFill>
                      <a:srgbClr val="EFEFEF"/>
                    </a:solidFill>
                  </a:tcPr>
                </a:tc>
                <a:tc>
                  <a:txBody>
                    <a:bodyPr/>
                    <a:lstStyle/>
                    <a:p>
                      <a:pPr marL="285750" marR="0" lvl="0" indent="-279400" algn="l" rtl="0">
                        <a:spcBef>
                          <a:spcPts val="0"/>
                        </a:spcBef>
                        <a:spcAft>
                          <a:spcPts val="0"/>
                        </a:spcAft>
                        <a:buSzPts val="800"/>
                        <a:buChar char="●"/>
                      </a:pPr>
                      <a:r>
                        <a:rPr lang="en-US" sz="800"/>
                        <a:t>Access to 33,000 sources</a:t>
                      </a:r>
                      <a:endParaRPr sz="800"/>
                    </a:p>
                    <a:p>
                      <a:pPr marL="0" marR="0" lvl="0" indent="0" algn="l" rtl="0">
                        <a:spcBef>
                          <a:spcPts val="0"/>
                        </a:spcBef>
                        <a:spcAft>
                          <a:spcPts val="0"/>
                        </a:spcAft>
                        <a:buNone/>
                      </a:pPr>
                      <a:endParaRPr sz="800"/>
                    </a:p>
                  </a:txBody>
                  <a:tcPr marL="91425" marR="91425" marT="0" marB="0">
                    <a:solidFill>
                      <a:srgbClr val="EFEFEF"/>
                    </a:solidFill>
                  </a:tcPr>
                </a:tc>
                <a:tc>
                  <a:txBody>
                    <a:bodyPr/>
                    <a:lstStyle/>
                    <a:p>
                      <a:pPr marL="285750" marR="0" lvl="0" indent="-279400" algn="l" rtl="0">
                        <a:spcBef>
                          <a:spcPts val="0"/>
                        </a:spcBef>
                        <a:spcAft>
                          <a:spcPts val="0"/>
                        </a:spcAft>
                        <a:buSzPts val="800"/>
                        <a:buChar char="●"/>
                      </a:pPr>
                      <a:r>
                        <a:rPr lang="en-US" sz="800"/>
                        <a:t>Required manual labeling of datasets</a:t>
                      </a:r>
                      <a:endParaRPr sz="800"/>
                    </a:p>
                    <a:p>
                      <a:pPr marL="285750" marR="0" lvl="0" indent="-279400" algn="l" rtl="0">
                        <a:spcBef>
                          <a:spcPts val="0"/>
                        </a:spcBef>
                        <a:spcAft>
                          <a:spcPts val="0"/>
                        </a:spcAft>
                        <a:buSzPts val="800"/>
                        <a:buChar char="●"/>
                      </a:pPr>
                      <a:r>
                        <a:rPr lang="en-US" sz="800"/>
                        <a:t>Potential cost to download articles</a:t>
                      </a:r>
                      <a:endParaRPr sz="800"/>
                    </a:p>
                    <a:p>
                      <a:pPr marL="285750" marR="0" lvl="0" indent="-279400" algn="l" rtl="0">
                        <a:spcBef>
                          <a:spcPts val="0"/>
                        </a:spcBef>
                        <a:spcAft>
                          <a:spcPts val="0"/>
                        </a:spcAft>
                        <a:buSzPts val="800"/>
                        <a:buChar char="●"/>
                      </a:pPr>
                      <a:r>
                        <a:rPr lang="en-US" sz="800"/>
                        <a:t>Not clear if we can sort based on topic</a:t>
                      </a:r>
                      <a:endParaRPr sz="800"/>
                    </a:p>
                  </a:txBody>
                  <a:tcPr marL="91425" marR="91425" marT="0" marB="0">
                    <a:solidFill>
                      <a:srgbClr val="EFEFEF"/>
                    </a:solidFill>
                  </a:tcPr>
                </a:tc>
                <a:extLst>
                  <a:ext uri="{0D108BD9-81ED-4DB2-BD59-A6C34878D82A}">
                    <a16:rowId xmlns:a16="http://schemas.microsoft.com/office/drawing/2014/main" val="10002"/>
                  </a:ext>
                </a:extLst>
              </a:tr>
              <a:tr h="230625">
                <a:tc>
                  <a:txBody>
                    <a:bodyPr/>
                    <a:lstStyle/>
                    <a:p>
                      <a:pPr marL="0" marR="0" lvl="0" indent="0" algn="ctr" rtl="0">
                        <a:lnSpc>
                          <a:spcPct val="125000"/>
                        </a:lnSpc>
                        <a:spcBef>
                          <a:spcPts val="0"/>
                        </a:spcBef>
                        <a:spcAft>
                          <a:spcPts val="0"/>
                        </a:spcAft>
                        <a:buNone/>
                      </a:pPr>
                      <a:r>
                        <a:rPr lang="en-US" sz="800">
                          <a:solidFill>
                            <a:schemeClr val="dk1"/>
                          </a:solidFill>
                        </a:rPr>
                        <a:t>11</a:t>
                      </a:r>
                      <a:endParaRPr sz="800">
                        <a:solidFill>
                          <a:schemeClr val="dk1"/>
                        </a:solidFill>
                      </a:endParaRPr>
                    </a:p>
                  </a:txBody>
                  <a:tcPr marL="91425" marR="91425" marT="0" marB="0" anchor="ctr"/>
                </a:tc>
                <a:tc>
                  <a:txBody>
                    <a:bodyPr/>
                    <a:lstStyle/>
                    <a:p>
                      <a:pPr marL="0" marR="0" lvl="0" indent="0" algn="l" rtl="0">
                        <a:lnSpc>
                          <a:spcPct val="125000"/>
                        </a:lnSpc>
                        <a:spcBef>
                          <a:spcPts val="0"/>
                        </a:spcBef>
                        <a:spcAft>
                          <a:spcPts val="0"/>
                        </a:spcAft>
                        <a:buNone/>
                      </a:pPr>
                      <a:r>
                        <a:rPr lang="en-US" sz="800">
                          <a:solidFill>
                            <a:schemeClr val="dk1"/>
                          </a:solidFill>
                        </a:rPr>
                        <a:t>The 20 Newsgroups Dataset</a:t>
                      </a:r>
                      <a:endParaRPr sz="800"/>
                    </a:p>
                  </a:txBody>
                  <a:tcPr marL="91425" marR="91425" marT="0" marB="0" anchor="ctr"/>
                </a:tc>
                <a:tc>
                  <a:txBody>
                    <a:bodyPr/>
                    <a:lstStyle/>
                    <a:p>
                      <a:pPr marL="0" marR="0" lvl="0" indent="0" algn="l" rtl="0">
                        <a:spcBef>
                          <a:spcPts val="0"/>
                        </a:spcBef>
                        <a:spcAft>
                          <a:spcPts val="0"/>
                        </a:spcAft>
                        <a:buNone/>
                      </a:pPr>
                      <a:r>
                        <a:rPr lang="en-US" sz="800">
                          <a:solidFill>
                            <a:schemeClr val="dk1"/>
                          </a:solidFill>
                          <a:highlight>
                            <a:srgbClr val="FFFFFF"/>
                          </a:highlight>
                        </a:rPr>
                        <a:t>The 20 Newsgroups data set is a collection of approximately 20,000 newsgroup documents, partitioned (nearly) evenly across 20 different newsgroups.</a:t>
                      </a:r>
                      <a:r>
                        <a:rPr lang="en-US" sz="1100">
                          <a:solidFill>
                            <a:schemeClr val="dk1"/>
                          </a:solidFill>
                          <a:highlight>
                            <a:srgbClr val="FFFFFF"/>
                          </a:highlight>
                        </a:rPr>
                        <a:t> </a:t>
                      </a:r>
                      <a:endParaRPr sz="800"/>
                    </a:p>
                  </a:txBody>
                  <a:tcPr marL="91425" marR="91425" marT="0" marB="0" anchor="ctr"/>
                </a:tc>
                <a:tc>
                  <a:txBody>
                    <a:bodyPr/>
                    <a:lstStyle/>
                    <a:p>
                      <a:pPr marL="0" marR="0" lvl="0" indent="0" algn="l" rtl="0">
                        <a:spcBef>
                          <a:spcPts val="0"/>
                        </a:spcBef>
                        <a:spcAft>
                          <a:spcPts val="0"/>
                        </a:spcAft>
                        <a:buNone/>
                      </a:pPr>
                      <a:r>
                        <a:rPr lang="en-US" sz="800"/>
                        <a:t>http://qwone.com/~jason/20Newsgroups/</a:t>
                      </a:r>
                      <a:endParaRPr sz="800"/>
                    </a:p>
                  </a:txBody>
                  <a:tcPr marL="91425" marR="91425" marT="0" marB="0" anchor="ctr"/>
                </a:tc>
                <a:tc>
                  <a:txBody>
                    <a:bodyPr/>
                    <a:lstStyle/>
                    <a:p>
                      <a:pPr marL="285750" marR="0" lvl="0" indent="-279400" algn="l" rtl="0">
                        <a:spcBef>
                          <a:spcPts val="0"/>
                        </a:spcBef>
                        <a:spcAft>
                          <a:spcPts val="0"/>
                        </a:spcAft>
                        <a:buSzPts val="800"/>
                        <a:buChar char="●"/>
                      </a:pPr>
                      <a:r>
                        <a:rPr lang="en-US" sz="800"/>
                        <a:t>Lots of data</a:t>
                      </a:r>
                      <a:endParaRPr sz="800"/>
                    </a:p>
                  </a:txBody>
                  <a:tcPr marL="91425" marR="91425" marT="0" marB="0"/>
                </a:tc>
                <a:tc>
                  <a:txBody>
                    <a:bodyPr/>
                    <a:lstStyle/>
                    <a:p>
                      <a:pPr marL="285750" marR="0" lvl="0" indent="-279400" algn="l" rtl="0">
                        <a:spcBef>
                          <a:spcPts val="0"/>
                        </a:spcBef>
                        <a:spcAft>
                          <a:spcPts val="0"/>
                        </a:spcAft>
                        <a:buSzPts val="800"/>
                        <a:buChar char="●"/>
                      </a:pPr>
                      <a:r>
                        <a:rPr lang="en-US" sz="800"/>
                        <a:t>Focuses on news groups vice actual news</a:t>
                      </a:r>
                      <a:endParaRPr sz="800"/>
                    </a:p>
                    <a:p>
                      <a:pPr marL="285750" marR="0" lvl="0" indent="-279400" algn="l" rtl="0">
                        <a:spcBef>
                          <a:spcPts val="0"/>
                        </a:spcBef>
                        <a:spcAft>
                          <a:spcPts val="0"/>
                        </a:spcAft>
                        <a:buSzPts val="800"/>
                        <a:buChar char="●"/>
                      </a:pPr>
                      <a:r>
                        <a:rPr lang="en-US" sz="800"/>
                        <a:t>Potential for content that is not representative of actual news (opinions)</a:t>
                      </a:r>
                      <a:endParaRPr sz="800"/>
                    </a:p>
                    <a:p>
                      <a:pPr marL="285750" marR="0" lvl="0" indent="-279400" algn="l" rtl="0">
                        <a:spcBef>
                          <a:spcPts val="0"/>
                        </a:spcBef>
                        <a:spcAft>
                          <a:spcPts val="0"/>
                        </a:spcAft>
                        <a:buSzPts val="800"/>
                        <a:buChar char="●"/>
                      </a:pPr>
                      <a:r>
                        <a:rPr lang="en-US" sz="800"/>
                        <a:t>Not labeled at the article level</a:t>
                      </a:r>
                      <a:endParaRPr sz="800"/>
                    </a:p>
                  </a:txBody>
                  <a:tcPr marL="91425" marR="91425" marT="0" marB="0"/>
                </a:tc>
                <a:extLst>
                  <a:ext uri="{0D108BD9-81ED-4DB2-BD59-A6C34878D82A}">
                    <a16:rowId xmlns:a16="http://schemas.microsoft.com/office/drawing/2014/main" val="10003"/>
                  </a:ext>
                </a:extLst>
              </a:tr>
              <a:tr h="388650">
                <a:tc>
                  <a:txBody>
                    <a:bodyPr/>
                    <a:lstStyle/>
                    <a:p>
                      <a:pPr marL="0" marR="0" lvl="0" indent="0" algn="ctr" rtl="0">
                        <a:lnSpc>
                          <a:spcPct val="125000"/>
                        </a:lnSpc>
                        <a:spcBef>
                          <a:spcPts val="0"/>
                        </a:spcBef>
                        <a:spcAft>
                          <a:spcPts val="0"/>
                        </a:spcAft>
                        <a:buNone/>
                      </a:pPr>
                      <a:r>
                        <a:rPr lang="en-US" sz="800">
                          <a:solidFill>
                            <a:schemeClr val="dk1"/>
                          </a:solidFill>
                        </a:rPr>
                        <a:t>12</a:t>
                      </a:r>
                      <a:endParaRPr sz="800">
                        <a:solidFill>
                          <a:schemeClr val="dk1"/>
                        </a:solidFill>
                      </a:endParaRPr>
                    </a:p>
                  </a:txBody>
                  <a:tcPr marL="91425" marR="91425" marT="0" marB="0" anchor="ctr">
                    <a:solidFill>
                      <a:srgbClr val="EFEFEF"/>
                    </a:solidFill>
                  </a:tcPr>
                </a:tc>
                <a:tc>
                  <a:txBody>
                    <a:bodyPr/>
                    <a:lstStyle/>
                    <a:p>
                      <a:pPr marL="0" marR="0" lvl="0" indent="0" algn="l" rtl="0">
                        <a:lnSpc>
                          <a:spcPct val="125000"/>
                        </a:lnSpc>
                        <a:spcBef>
                          <a:spcPts val="0"/>
                        </a:spcBef>
                        <a:spcAft>
                          <a:spcPts val="0"/>
                        </a:spcAft>
                        <a:buNone/>
                      </a:pPr>
                      <a:r>
                        <a:rPr lang="en-US" sz="800">
                          <a:solidFill>
                            <a:schemeClr val="dk1"/>
                          </a:solidFill>
                        </a:rPr>
                        <a:t>Reddit API</a:t>
                      </a:r>
                      <a:endParaRPr sz="800">
                        <a:solidFill>
                          <a:schemeClr val="dk1"/>
                        </a:solidFill>
                      </a:endParaRPr>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API to query reddit posts</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https://www.reddit.com/dev/api/</a:t>
                      </a:r>
                      <a:endParaRPr sz="800"/>
                    </a:p>
                  </a:txBody>
                  <a:tcPr marL="91425" marR="91425" marT="0" marB="0" anchor="ctr">
                    <a:solidFill>
                      <a:srgbClr val="EFEFEF"/>
                    </a:solidFill>
                  </a:tcPr>
                </a:tc>
                <a:tc>
                  <a:txBody>
                    <a:bodyPr/>
                    <a:lstStyle/>
                    <a:p>
                      <a:pPr marL="285750" marR="0" lvl="0" indent="-279400" algn="l" rtl="0">
                        <a:spcBef>
                          <a:spcPts val="0"/>
                        </a:spcBef>
                        <a:spcAft>
                          <a:spcPts val="0"/>
                        </a:spcAft>
                        <a:buSzPts val="800"/>
                        <a:buChar char="●"/>
                      </a:pPr>
                      <a:r>
                        <a:rPr lang="en-US" sz="800"/>
                        <a:t>Python API</a:t>
                      </a:r>
                      <a:endParaRPr sz="800"/>
                    </a:p>
                    <a:p>
                      <a:pPr marL="285750" marR="0" lvl="0" indent="-279400" algn="l" rtl="0">
                        <a:spcBef>
                          <a:spcPts val="0"/>
                        </a:spcBef>
                        <a:spcAft>
                          <a:spcPts val="0"/>
                        </a:spcAft>
                        <a:buSzPts val="800"/>
                        <a:buChar char="●"/>
                      </a:pPr>
                      <a:r>
                        <a:rPr lang="en-US" sz="800"/>
                        <a:t>Collect newly posted articles from subreddits</a:t>
                      </a:r>
                      <a:endParaRPr sz="800"/>
                    </a:p>
                    <a:p>
                      <a:pPr marL="285750" marR="0" lvl="0" indent="-279400" algn="l" rtl="0">
                        <a:spcBef>
                          <a:spcPts val="0"/>
                        </a:spcBef>
                        <a:spcAft>
                          <a:spcPts val="0"/>
                        </a:spcAft>
                        <a:buSzPts val="800"/>
                        <a:buChar char="●"/>
                      </a:pPr>
                      <a:r>
                        <a:rPr lang="en-US" sz="800"/>
                        <a:t>votes on articles can help indicate public opinion for subreddit community</a:t>
                      </a:r>
                      <a:endParaRPr sz="800"/>
                    </a:p>
                  </a:txBody>
                  <a:tcPr marL="91425" marR="91425" marT="0" marB="0">
                    <a:solidFill>
                      <a:srgbClr val="EFEFEF"/>
                    </a:solidFill>
                  </a:tcPr>
                </a:tc>
                <a:tc>
                  <a:txBody>
                    <a:bodyPr/>
                    <a:lstStyle/>
                    <a:p>
                      <a:pPr marL="285750" marR="0" lvl="0" indent="-279400" algn="l" rtl="0">
                        <a:spcBef>
                          <a:spcPts val="0"/>
                        </a:spcBef>
                        <a:spcAft>
                          <a:spcPts val="0"/>
                        </a:spcAft>
                        <a:buSzPts val="800"/>
                        <a:buChar char="●"/>
                      </a:pPr>
                      <a:r>
                        <a:rPr lang="en-US" sz="800"/>
                        <a:t>No labels</a:t>
                      </a:r>
                      <a:endParaRPr sz="800"/>
                    </a:p>
                    <a:p>
                      <a:pPr marL="285750" marR="0" lvl="0" indent="-279400" algn="l" rtl="0">
                        <a:spcBef>
                          <a:spcPts val="0"/>
                        </a:spcBef>
                        <a:spcAft>
                          <a:spcPts val="0"/>
                        </a:spcAft>
                        <a:buSzPts val="800"/>
                        <a:buChar char="●"/>
                      </a:pPr>
                      <a:r>
                        <a:rPr lang="en-US" sz="800"/>
                        <a:t>Content of article not returned automatically</a:t>
                      </a:r>
                      <a:endParaRPr sz="800"/>
                    </a:p>
                  </a:txBody>
                  <a:tcPr marL="91425" marR="91425" marT="0" marB="0">
                    <a:solidFill>
                      <a:srgbClr val="EFEFE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70"/>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46</a:t>
            </a:fld>
            <a:endParaRPr/>
          </a:p>
        </p:txBody>
      </p:sp>
      <p:sp>
        <p:nvSpPr>
          <p:cNvPr id="1028" name="Google Shape;1028;p70"/>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029" name="Google Shape;1029;p70"/>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0"/>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031" name="Google Shape;1031;p70"/>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0"/>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Dataset</a:t>
            </a:r>
            <a:endParaRPr sz="1600"/>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1033" name="Google Shape;1033;p70"/>
          <p:cNvSpPr txBox="1"/>
          <p:nvPr/>
        </p:nvSpPr>
        <p:spPr>
          <a:xfrm>
            <a:off x="5333149" y="890800"/>
            <a:ext cx="24774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Exploratory Analysis</a:t>
            </a:r>
            <a:endParaRPr sz="1600">
              <a:solidFill>
                <a:srgbClr val="B7B7B7"/>
              </a:solidFill>
            </a:endParaRPr>
          </a:p>
        </p:txBody>
      </p:sp>
      <p:pic>
        <p:nvPicPr>
          <p:cNvPr id="1034" name="Google Shape;1034;p70"/>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035" name="Google Shape;1035;p70"/>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036" name="Google Shape;1036;p70"/>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037" name="Google Shape;1037;p70"/>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graphicFrame>
        <p:nvGraphicFramePr>
          <p:cNvPr id="1038" name="Google Shape;1038;p70"/>
          <p:cNvGraphicFramePr/>
          <p:nvPr/>
        </p:nvGraphicFramePr>
        <p:xfrm>
          <a:off x="58100" y="1738542"/>
          <a:ext cx="3000000" cy="3000000"/>
        </p:xfrm>
        <a:graphic>
          <a:graphicData uri="http://schemas.openxmlformats.org/drawingml/2006/table">
            <a:tbl>
              <a:tblPr>
                <a:noFill/>
                <a:tableStyleId>{64CDFD2E-BAD1-4CB5-946D-FF68822002CF}</a:tableStyleId>
              </a:tblPr>
              <a:tblGrid>
                <a:gridCol w="382850">
                  <a:extLst>
                    <a:ext uri="{9D8B030D-6E8A-4147-A177-3AD203B41FA5}">
                      <a16:colId xmlns:a16="http://schemas.microsoft.com/office/drawing/2014/main" val="20000"/>
                    </a:ext>
                  </a:extLst>
                </a:gridCol>
                <a:gridCol w="1209650">
                  <a:extLst>
                    <a:ext uri="{9D8B030D-6E8A-4147-A177-3AD203B41FA5}">
                      <a16:colId xmlns:a16="http://schemas.microsoft.com/office/drawing/2014/main" val="20001"/>
                    </a:ext>
                  </a:extLst>
                </a:gridCol>
                <a:gridCol w="1613850">
                  <a:extLst>
                    <a:ext uri="{9D8B030D-6E8A-4147-A177-3AD203B41FA5}">
                      <a16:colId xmlns:a16="http://schemas.microsoft.com/office/drawing/2014/main" val="20002"/>
                    </a:ext>
                  </a:extLst>
                </a:gridCol>
                <a:gridCol w="1680000">
                  <a:extLst>
                    <a:ext uri="{9D8B030D-6E8A-4147-A177-3AD203B41FA5}">
                      <a16:colId xmlns:a16="http://schemas.microsoft.com/office/drawing/2014/main" val="20003"/>
                    </a:ext>
                  </a:extLst>
                </a:gridCol>
                <a:gridCol w="2169475">
                  <a:extLst>
                    <a:ext uri="{9D8B030D-6E8A-4147-A177-3AD203B41FA5}">
                      <a16:colId xmlns:a16="http://schemas.microsoft.com/office/drawing/2014/main" val="20004"/>
                    </a:ext>
                  </a:extLst>
                </a:gridCol>
                <a:gridCol w="1996775">
                  <a:extLst>
                    <a:ext uri="{9D8B030D-6E8A-4147-A177-3AD203B41FA5}">
                      <a16:colId xmlns:a16="http://schemas.microsoft.com/office/drawing/2014/main" val="20005"/>
                    </a:ext>
                  </a:extLst>
                </a:gridCol>
              </a:tblGrid>
              <a:tr h="123525">
                <a:tc>
                  <a:txBody>
                    <a:bodyPr/>
                    <a:lstStyle/>
                    <a:p>
                      <a:pPr marL="0" lvl="0" indent="0" algn="ctr" rtl="0">
                        <a:spcBef>
                          <a:spcPts val="0"/>
                        </a:spcBef>
                        <a:spcAft>
                          <a:spcPts val="0"/>
                        </a:spcAft>
                        <a:buNone/>
                      </a:pPr>
                      <a:r>
                        <a:rPr lang="en-US" sz="800" b="1"/>
                        <a:t>#</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Source</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Description</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Link</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Pros</a:t>
                      </a:r>
                      <a:endParaRPr sz="800" b="1"/>
                    </a:p>
                  </a:txBody>
                  <a:tcPr marL="91425" marR="91425" marT="0" marB="0">
                    <a:solidFill>
                      <a:srgbClr val="B7B7B7"/>
                    </a:solidFill>
                  </a:tcPr>
                </a:tc>
                <a:tc>
                  <a:txBody>
                    <a:bodyPr/>
                    <a:lstStyle/>
                    <a:p>
                      <a:pPr marL="0" lvl="0" indent="0" algn="ctr" rtl="0">
                        <a:spcBef>
                          <a:spcPts val="0"/>
                        </a:spcBef>
                        <a:spcAft>
                          <a:spcPts val="0"/>
                        </a:spcAft>
                        <a:buNone/>
                      </a:pPr>
                      <a:r>
                        <a:rPr lang="en-US" sz="800" b="1"/>
                        <a:t>Cons</a:t>
                      </a:r>
                      <a:endParaRPr sz="800" b="1"/>
                    </a:p>
                  </a:txBody>
                  <a:tcPr marL="91425" marR="91425" marT="0" marB="0">
                    <a:solidFill>
                      <a:srgbClr val="B7B7B7"/>
                    </a:solidFill>
                  </a:tcPr>
                </a:tc>
                <a:extLst>
                  <a:ext uri="{0D108BD9-81ED-4DB2-BD59-A6C34878D82A}">
                    <a16:rowId xmlns:a16="http://schemas.microsoft.com/office/drawing/2014/main" val="10000"/>
                  </a:ext>
                </a:extLst>
              </a:tr>
              <a:tr h="230625">
                <a:tc>
                  <a:txBody>
                    <a:bodyPr/>
                    <a:lstStyle/>
                    <a:p>
                      <a:pPr marL="0" marR="0" lvl="0" indent="0" algn="ctr" rtl="0">
                        <a:lnSpc>
                          <a:spcPct val="125000"/>
                        </a:lnSpc>
                        <a:spcBef>
                          <a:spcPts val="0"/>
                        </a:spcBef>
                        <a:spcAft>
                          <a:spcPts val="0"/>
                        </a:spcAft>
                        <a:buNone/>
                      </a:pPr>
                      <a:r>
                        <a:rPr lang="en-US" sz="800">
                          <a:solidFill>
                            <a:schemeClr val="dk1"/>
                          </a:solidFill>
                        </a:rPr>
                        <a:t>13</a:t>
                      </a:r>
                      <a:endParaRPr sz="800">
                        <a:solidFill>
                          <a:schemeClr val="dk1"/>
                        </a:solidFill>
                      </a:endParaRPr>
                    </a:p>
                  </a:txBody>
                  <a:tcPr marL="91425" marR="91425" marT="0" marB="0" anchor="ctr"/>
                </a:tc>
                <a:tc>
                  <a:txBody>
                    <a:bodyPr/>
                    <a:lstStyle/>
                    <a:p>
                      <a:pPr marL="0" marR="0" lvl="0" indent="0" algn="l" rtl="0">
                        <a:lnSpc>
                          <a:spcPct val="125000"/>
                        </a:lnSpc>
                        <a:spcBef>
                          <a:spcPts val="0"/>
                        </a:spcBef>
                        <a:spcAft>
                          <a:spcPts val="0"/>
                        </a:spcAft>
                        <a:buNone/>
                      </a:pPr>
                      <a:r>
                        <a:rPr lang="en-US" sz="800">
                          <a:solidFill>
                            <a:schemeClr val="dk1"/>
                          </a:solidFill>
                        </a:rPr>
                        <a:t>Kaggle: A  Million Headlines</a:t>
                      </a:r>
                      <a:endParaRPr sz="800">
                        <a:solidFill>
                          <a:schemeClr val="dk1"/>
                        </a:solidFill>
                      </a:endParaRPr>
                    </a:p>
                  </a:txBody>
                  <a:tcPr marL="91425" marR="91425" marT="0" marB="0" anchor="ctr"/>
                </a:tc>
                <a:tc>
                  <a:txBody>
                    <a:bodyPr/>
                    <a:lstStyle/>
                    <a:p>
                      <a:pPr marL="0" marR="0" lvl="0" indent="0" algn="l" rtl="0">
                        <a:spcBef>
                          <a:spcPts val="0"/>
                        </a:spcBef>
                        <a:spcAft>
                          <a:spcPts val="0"/>
                        </a:spcAft>
                        <a:buNone/>
                      </a:pPr>
                      <a:r>
                        <a:rPr lang="en-US" sz="800">
                          <a:solidFill>
                            <a:schemeClr val="dk1"/>
                          </a:solidFill>
                          <a:highlight>
                            <a:srgbClr val="FFFFFF"/>
                          </a:highlight>
                        </a:rPr>
                        <a:t>This contains data of news headlines published over a period of 15 years.</a:t>
                      </a:r>
                      <a:endParaRPr sz="800"/>
                    </a:p>
                  </a:txBody>
                  <a:tcPr marL="91425" marR="91425" marT="0" marB="0" anchor="ctr"/>
                </a:tc>
                <a:tc>
                  <a:txBody>
                    <a:bodyPr/>
                    <a:lstStyle/>
                    <a:p>
                      <a:pPr marL="0" marR="0" lvl="0" indent="0" algn="l" rtl="0">
                        <a:spcBef>
                          <a:spcPts val="0"/>
                        </a:spcBef>
                        <a:spcAft>
                          <a:spcPts val="0"/>
                        </a:spcAft>
                        <a:buNone/>
                      </a:pPr>
                      <a:r>
                        <a:rPr lang="en-US" sz="800"/>
                        <a:t>https://www.kaggle.com/therohk/million-headlines</a:t>
                      </a:r>
                      <a:endParaRPr sz="800"/>
                    </a:p>
                  </a:txBody>
                  <a:tcPr marL="91425" marR="91425" marT="0" marB="0" anchor="ctr"/>
                </a:tc>
                <a:tc>
                  <a:txBody>
                    <a:bodyPr/>
                    <a:lstStyle/>
                    <a:p>
                      <a:pPr marL="285750" marR="0" lvl="0" indent="-279400" algn="l" rtl="0">
                        <a:spcBef>
                          <a:spcPts val="0"/>
                        </a:spcBef>
                        <a:spcAft>
                          <a:spcPts val="0"/>
                        </a:spcAft>
                        <a:buSzPts val="800"/>
                        <a:buChar char="●"/>
                      </a:pPr>
                      <a:r>
                        <a:rPr lang="en-US" sz="800"/>
                        <a:t>Free</a:t>
                      </a:r>
                      <a:endParaRPr sz="800"/>
                    </a:p>
                  </a:txBody>
                  <a:tcPr marL="91425" marR="91425" marT="0" marB="0"/>
                </a:tc>
                <a:tc>
                  <a:txBody>
                    <a:bodyPr/>
                    <a:lstStyle/>
                    <a:p>
                      <a:pPr marL="285750" marR="0" lvl="0" indent="-279400" algn="l" rtl="0">
                        <a:spcBef>
                          <a:spcPts val="0"/>
                        </a:spcBef>
                        <a:spcAft>
                          <a:spcPts val="0"/>
                        </a:spcAft>
                        <a:buSzPts val="800"/>
                        <a:buChar char="●"/>
                      </a:pPr>
                      <a:r>
                        <a:rPr lang="en-US" sz="800"/>
                        <a:t>Only headline data and not the actual articles</a:t>
                      </a:r>
                      <a:endParaRPr sz="800"/>
                    </a:p>
                    <a:p>
                      <a:pPr marL="285750" marR="0" lvl="0" indent="-279400" algn="l" rtl="0">
                        <a:spcBef>
                          <a:spcPts val="0"/>
                        </a:spcBef>
                        <a:spcAft>
                          <a:spcPts val="0"/>
                        </a:spcAft>
                        <a:buSzPts val="800"/>
                        <a:buChar char="●"/>
                      </a:pPr>
                      <a:r>
                        <a:rPr lang="en-US" sz="800"/>
                        <a:t>Not labeled</a:t>
                      </a:r>
                      <a:endParaRPr sz="800"/>
                    </a:p>
                  </a:txBody>
                  <a:tcPr marL="91425" marR="91425" marT="0" marB="0"/>
                </a:tc>
                <a:extLst>
                  <a:ext uri="{0D108BD9-81ED-4DB2-BD59-A6C34878D82A}">
                    <a16:rowId xmlns:a16="http://schemas.microsoft.com/office/drawing/2014/main" val="10001"/>
                  </a:ext>
                </a:extLst>
              </a:tr>
              <a:tr h="230625">
                <a:tc>
                  <a:txBody>
                    <a:bodyPr/>
                    <a:lstStyle/>
                    <a:p>
                      <a:pPr marL="0" marR="0" lvl="0" indent="0" algn="ctr" rtl="0">
                        <a:lnSpc>
                          <a:spcPct val="125000"/>
                        </a:lnSpc>
                        <a:spcBef>
                          <a:spcPts val="0"/>
                        </a:spcBef>
                        <a:spcAft>
                          <a:spcPts val="0"/>
                        </a:spcAft>
                        <a:buNone/>
                      </a:pPr>
                      <a:r>
                        <a:rPr lang="en-US" sz="800">
                          <a:solidFill>
                            <a:schemeClr val="dk1"/>
                          </a:solidFill>
                        </a:rPr>
                        <a:t>14</a:t>
                      </a:r>
                      <a:endParaRPr sz="800">
                        <a:solidFill>
                          <a:schemeClr val="dk1"/>
                        </a:solidFill>
                      </a:endParaRPr>
                    </a:p>
                  </a:txBody>
                  <a:tcPr marL="91425" marR="91425" marT="0" marB="0" anchor="ctr">
                    <a:solidFill>
                      <a:srgbClr val="EFEFEF"/>
                    </a:solidFill>
                  </a:tcPr>
                </a:tc>
                <a:tc>
                  <a:txBody>
                    <a:bodyPr/>
                    <a:lstStyle/>
                    <a:p>
                      <a:pPr marL="0" marR="0" lvl="0" indent="0" algn="l" rtl="0">
                        <a:lnSpc>
                          <a:spcPct val="125000"/>
                        </a:lnSpc>
                        <a:spcBef>
                          <a:spcPts val="0"/>
                        </a:spcBef>
                        <a:spcAft>
                          <a:spcPts val="0"/>
                        </a:spcAft>
                        <a:buNone/>
                      </a:pPr>
                      <a:r>
                        <a:rPr lang="en-US" sz="800">
                          <a:solidFill>
                            <a:schemeClr val="dk1"/>
                          </a:solidFill>
                        </a:rPr>
                        <a:t>20,000 Blog Posts</a:t>
                      </a:r>
                      <a:endParaRPr sz="800">
                        <a:solidFill>
                          <a:schemeClr val="dk1"/>
                        </a:solidFill>
                      </a:endParaRPr>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The Blog Authorship Corpus consists of the collected posts of 19,320 bloggers gathered from blogger.com in August 2004.</a:t>
                      </a:r>
                      <a:endParaRPr sz="800"/>
                    </a:p>
                  </a:txBody>
                  <a:tcPr marL="91425" marR="91425" marT="0" marB="0" anchor="ctr">
                    <a:solidFill>
                      <a:srgbClr val="EFEFEF"/>
                    </a:solidFill>
                  </a:tcPr>
                </a:tc>
                <a:tc>
                  <a:txBody>
                    <a:bodyPr/>
                    <a:lstStyle/>
                    <a:p>
                      <a:pPr marL="0" marR="0" lvl="0" indent="0" algn="l" rtl="0">
                        <a:spcBef>
                          <a:spcPts val="0"/>
                        </a:spcBef>
                        <a:spcAft>
                          <a:spcPts val="0"/>
                        </a:spcAft>
                        <a:buNone/>
                      </a:pPr>
                      <a:r>
                        <a:rPr lang="en-US" sz="800"/>
                        <a:t>http://u.cs.biu.ac.il/~koppel/BlogCorpus.htm</a:t>
                      </a:r>
                      <a:endParaRPr sz="800"/>
                    </a:p>
                  </a:txBody>
                  <a:tcPr marL="91425" marR="91425" marT="0" marB="0" anchor="ctr">
                    <a:solidFill>
                      <a:srgbClr val="EFEFEF"/>
                    </a:solidFill>
                  </a:tcPr>
                </a:tc>
                <a:tc>
                  <a:txBody>
                    <a:bodyPr/>
                    <a:lstStyle/>
                    <a:p>
                      <a:pPr marL="285750" marR="0" lvl="0" indent="-279400" algn="l" rtl="0">
                        <a:spcBef>
                          <a:spcPts val="0"/>
                        </a:spcBef>
                        <a:spcAft>
                          <a:spcPts val="0"/>
                        </a:spcAft>
                        <a:buSzPts val="800"/>
                        <a:buChar char="●"/>
                      </a:pPr>
                      <a:r>
                        <a:rPr lang="en-US" sz="800"/>
                        <a:t>Free</a:t>
                      </a:r>
                      <a:endParaRPr sz="800"/>
                    </a:p>
                  </a:txBody>
                  <a:tcPr marL="91425" marR="91425" marT="0" marB="0">
                    <a:solidFill>
                      <a:srgbClr val="EFEFEF"/>
                    </a:solidFill>
                  </a:tcPr>
                </a:tc>
                <a:tc>
                  <a:txBody>
                    <a:bodyPr/>
                    <a:lstStyle/>
                    <a:p>
                      <a:pPr marL="285750" marR="0" lvl="0" indent="-279400" algn="l" rtl="0">
                        <a:spcBef>
                          <a:spcPts val="0"/>
                        </a:spcBef>
                        <a:spcAft>
                          <a:spcPts val="0"/>
                        </a:spcAft>
                        <a:buSzPts val="800"/>
                        <a:buChar char="●"/>
                      </a:pPr>
                      <a:r>
                        <a:rPr lang="en-US" sz="800"/>
                        <a:t>Blog posts vice news articles, potential for a large amount of opinion pieces</a:t>
                      </a:r>
                      <a:endParaRPr sz="800"/>
                    </a:p>
                    <a:p>
                      <a:pPr marL="285750" marR="0" lvl="0" indent="-279400" algn="l" rtl="0">
                        <a:spcBef>
                          <a:spcPts val="0"/>
                        </a:spcBef>
                        <a:spcAft>
                          <a:spcPts val="0"/>
                        </a:spcAft>
                        <a:buSzPts val="800"/>
                        <a:buChar char="●"/>
                      </a:pPr>
                      <a:r>
                        <a:rPr lang="en-US" sz="800"/>
                        <a:t>Not labeled</a:t>
                      </a:r>
                      <a:endParaRPr sz="800"/>
                    </a:p>
                  </a:txBody>
                  <a:tcPr marL="91425" marR="91425" marT="0" marB="0">
                    <a:solidFill>
                      <a:srgbClr val="EFEFE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71"/>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47</a:t>
            </a:fld>
            <a:endParaRPr/>
          </a:p>
        </p:txBody>
      </p:sp>
      <p:sp>
        <p:nvSpPr>
          <p:cNvPr id="1045" name="Google Shape;1045;p71"/>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046" name="Google Shape;1046;p71"/>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1"/>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048" name="Google Shape;1048;p71"/>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1"/>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Dataset</a:t>
            </a:r>
            <a:endParaRPr sz="1600"/>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1050" name="Google Shape;1050;p71"/>
          <p:cNvSpPr txBox="1"/>
          <p:nvPr/>
        </p:nvSpPr>
        <p:spPr>
          <a:xfrm>
            <a:off x="5333149" y="890800"/>
            <a:ext cx="24774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Exploratory Analysis</a:t>
            </a:r>
            <a:endParaRPr sz="1600">
              <a:solidFill>
                <a:srgbClr val="B7B7B7"/>
              </a:solidFill>
            </a:endParaRPr>
          </a:p>
        </p:txBody>
      </p:sp>
      <p:pic>
        <p:nvPicPr>
          <p:cNvPr id="1051" name="Google Shape;1051;p71"/>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052" name="Google Shape;1052;p71"/>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053" name="Google Shape;1053;p71"/>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054" name="Google Shape;1054;p71"/>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1055" name="Google Shape;1055;p71"/>
          <p:cNvSpPr txBox="1">
            <a:spLocks noGrp="1"/>
          </p:cNvSpPr>
          <p:nvPr>
            <p:ph type="title"/>
          </p:nvPr>
        </p:nvSpPr>
        <p:spPr>
          <a:xfrm>
            <a:off x="12400" y="1578103"/>
            <a:ext cx="9144000" cy="5349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rgbClr val="000000"/>
                </a:solidFill>
                <a:latin typeface="Arial"/>
                <a:ea typeface="Arial"/>
                <a:cs typeface="Arial"/>
                <a:sym typeface="Arial"/>
              </a:rPr>
              <a:t>Dataset Selection</a:t>
            </a:r>
            <a:endParaRPr sz="2800">
              <a:solidFill>
                <a:srgbClr val="000000"/>
              </a:solidFill>
              <a:latin typeface="Arial"/>
              <a:ea typeface="Arial"/>
              <a:cs typeface="Arial"/>
              <a:sym typeface="Arial"/>
            </a:endParaRPr>
          </a:p>
        </p:txBody>
      </p:sp>
      <p:sp>
        <p:nvSpPr>
          <p:cNvPr id="1056" name="Google Shape;1056;p71"/>
          <p:cNvSpPr txBox="1"/>
          <p:nvPr/>
        </p:nvSpPr>
        <p:spPr>
          <a:xfrm>
            <a:off x="374500" y="2113275"/>
            <a:ext cx="8419800" cy="2706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a:solidFill>
                  <a:srgbClr val="333333"/>
                </a:solidFill>
              </a:rPr>
              <a:t>No single dataset had all the required characteristics:</a:t>
            </a:r>
            <a:endParaRPr>
              <a:solidFill>
                <a:srgbClr val="333333"/>
              </a:solidFill>
            </a:endParaRPr>
          </a:p>
          <a:p>
            <a:pPr marL="457200" lvl="0" indent="-304800" algn="l" rtl="0">
              <a:lnSpc>
                <a:spcPct val="115000"/>
              </a:lnSpc>
              <a:spcBef>
                <a:spcPts val="800"/>
              </a:spcBef>
              <a:spcAft>
                <a:spcPts val="0"/>
              </a:spcAft>
              <a:buClr>
                <a:srgbClr val="333333"/>
              </a:buClr>
              <a:buSzPts val="1200"/>
              <a:buChar char="●"/>
            </a:pPr>
            <a:r>
              <a:rPr lang="en-US" sz="1200">
                <a:solidFill>
                  <a:srgbClr val="333333"/>
                </a:solidFill>
              </a:rPr>
              <a:t>Consisting of only U.S. political reporting</a:t>
            </a:r>
            <a:endParaRPr sz="1200">
              <a:solidFill>
                <a:srgbClr val="333333"/>
              </a:solidFill>
            </a:endParaRPr>
          </a:p>
          <a:p>
            <a:pPr marL="457200" lvl="0" indent="-304800" algn="l" rtl="0">
              <a:lnSpc>
                <a:spcPct val="115000"/>
              </a:lnSpc>
              <a:spcBef>
                <a:spcPts val="0"/>
              </a:spcBef>
              <a:spcAft>
                <a:spcPts val="0"/>
              </a:spcAft>
              <a:buClr>
                <a:srgbClr val="333333"/>
              </a:buClr>
              <a:buSzPts val="1200"/>
              <a:buChar char="●"/>
            </a:pPr>
            <a:r>
              <a:rPr lang="en-US" sz="1200">
                <a:solidFill>
                  <a:srgbClr val="333333"/>
                </a:solidFill>
              </a:rPr>
              <a:t>Political leaning labeled at the article level</a:t>
            </a:r>
            <a:endParaRPr sz="1200">
              <a:solidFill>
                <a:srgbClr val="333333"/>
              </a:solidFill>
            </a:endParaRPr>
          </a:p>
          <a:p>
            <a:pPr marL="457200" lvl="0" indent="-304800" algn="l" rtl="0">
              <a:lnSpc>
                <a:spcPct val="115000"/>
              </a:lnSpc>
              <a:spcBef>
                <a:spcPts val="0"/>
              </a:spcBef>
              <a:spcAft>
                <a:spcPts val="0"/>
              </a:spcAft>
              <a:buClr>
                <a:srgbClr val="333333"/>
              </a:buClr>
              <a:buSzPts val="1200"/>
              <a:buChar char="●"/>
            </a:pPr>
            <a:r>
              <a:rPr lang="en-US" sz="1200">
                <a:solidFill>
                  <a:srgbClr val="333333"/>
                </a:solidFill>
              </a:rPr>
              <a:t>Of sufficient volume to train a machine learning algorithm</a:t>
            </a:r>
            <a:endParaRPr sz="1200">
              <a:solidFill>
                <a:srgbClr val="333333"/>
              </a:solidFill>
            </a:endParaRPr>
          </a:p>
          <a:p>
            <a:pPr marL="0" lvl="0" indent="0" algn="l" rtl="0">
              <a:lnSpc>
                <a:spcPct val="115000"/>
              </a:lnSpc>
              <a:spcBef>
                <a:spcPts val="800"/>
              </a:spcBef>
              <a:spcAft>
                <a:spcPts val="0"/>
              </a:spcAft>
              <a:buSzPts val="1100"/>
              <a:buNone/>
            </a:pPr>
            <a:r>
              <a:rPr lang="en-US">
                <a:solidFill>
                  <a:srgbClr val="333333"/>
                </a:solidFill>
              </a:rPr>
              <a:t>Curating a dataset from PAN @ SemEval 2019 Task 4: Hyperpartisan News Detection</a:t>
            </a:r>
            <a:endParaRPr>
              <a:solidFill>
                <a:srgbClr val="333333"/>
              </a:solidFill>
            </a:endParaRPr>
          </a:p>
          <a:p>
            <a:pPr marL="457200" lvl="0" indent="-304800" algn="l" rtl="0">
              <a:lnSpc>
                <a:spcPct val="115000"/>
              </a:lnSpc>
              <a:spcBef>
                <a:spcPts val="800"/>
              </a:spcBef>
              <a:spcAft>
                <a:spcPts val="0"/>
              </a:spcAft>
              <a:buClr>
                <a:srgbClr val="333333"/>
              </a:buClr>
              <a:buSzPts val="1200"/>
              <a:buChar char="●"/>
            </a:pPr>
            <a:r>
              <a:rPr lang="en-US" sz="1200">
                <a:solidFill>
                  <a:srgbClr val="333333"/>
                </a:solidFill>
              </a:rPr>
              <a:t>750K news articles</a:t>
            </a:r>
            <a:endParaRPr sz="1200">
              <a:solidFill>
                <a:srgbClr val="333333"/>
              </a:solidFill>
            </a:endParaRPr>
          </a:p>
          <a:p>
            <a:pPr marL="457200" lvl="0" indent="-304800" algn="l" rtl="0">
              <a:lnSpc>
                <a:spcPct val="115000"/>
              </a:lnSpc>
              <a:spcBef>
                <a:spcPts val="0"/>
              </a:spcBef>
              <a:spcAft>
                <a:spcPts val="0"/>
              </a:spcAft>
              <a:buClr>
                <a:srgbClr val="333333"/>
              </a:buClr>
              <a:buSzPts val="1200"/>
              <a:buChar char="●"/>
            </a:pPr>
            <a:r>
              <a:rPr lang="en-US" sz="1200">
                <a:solidFill>
                  <a:srgbClr val="333333"/>
                </a:solidFill>
              </a:rPr>
              <a:t>Labeled at the source level</a:t>
            </a:r>
            <a:endParaRPr sz="1200">
              <a:solidFill>
                <a:srgbClr val="333333"/>
              </a:solidFill>
            </a:endParaRPr>
          </a:p>
          <a:p>
            <a:pPr marL="457200" lvl="0" indent="-304800" algn="l" rtl="0">
              <a:lnSpc>
                <a:spcPct val="115000"/>
              </a:lnSpc>
              <a:spcBef>
                <a:spcPts val="0"/>
              </a:spcBef>
              <a:spcAft>
                <a:spcPts val="0"/>
              </a:spcAft>
              <a:buClr>
                <a:srgbClr val="333333"/>
              </a:buClr>
              <a:buSzPts val="1200"/>
              <a:buChar char="●"/>
            </a:pPr>
            <a:r>
              <a:rPr lang="en-US" sz="1200">
                <a:solidFill>
                  <a:srgbClr val="333333"/>
                </a:solidFill>
              </a:rPr>
              <a:t>Covers timeframe we are interested in</a:t>
            </a:r>
            <a:endParaRPr sz="1200">
              <a:solidFill>
                <a:srgbClr val="333333"/>
              </a:solidFill>
            </a:endParaRPr>
          </a:p>
          <a:p>
            <a:pPr marL="457200" lvl="0" indent="-304800" algn="l" rtl="0">
              <a:lnSpc>
                <a:spcPct val="115000"/>
              </a:lnSpc>
              <a:spcBef>
                <a:spcPts val="0"/>
              </a:spcBef>
              <a:spcAft>
                <a:spcPts val="0"/>
              </a:spcAft>
              <a:buClr>
                <a:srgbClr val="333333"/>
              </a:buClr>
              <a:buSzPts val="1200"/>
              <a:buChar char="●"/>
            </a:pPr>
            <a:r>
              <a:rPr lang="en-US" sz="1200">
                <a:solidFill>
                  <a:srgbClr val="333333"/>
                </a:solidFill>
              </a:rPr>
              <a:t>Sources appear to cover the political spectrum from far left to far right (will explore further during exploratory data analysis phase)</a:t>
            </a:r>
            <a:endParaRPr sz="1200">
              <a:solidFill>
                <a:srgbClr val="333333"/>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72"/>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48</a:t>
            </a:fld>
            <a:endParaRPr/>
          </a:p>
        </p:txBody>
      </p:sp>
      <p:sp>
        <p:nvSpPr>
          <p:cNvPr id="1063" name="Google Shape;1063;p72"/>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064" name="Google Shape;1064;p72"/>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2"/>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066" name="Google Shape;1066;p72"/>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2"/>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Dataset</a:t>
            </a:r>
            <a:endParaRPr sz="1600"/>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1068" name="Google Shape;1068;p72"/>
          <p:cNvSpPr txBox="1"/>
          <p:nvPr/>
        </p:nvSpPr>
        <p:spPr>
          <a:xfrm>
            <a:off x="5333149" y="890800"/>
            <a:ext cx="24774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Exploratory Analysis</a:t>
            </a:r>
            <a:endParaRPr sz="1600">
              <a:solidFill>
                <a:srgbClr val="B7B7B7"/>
              </a:solidFill>
            </a:endParaRPr>
          </a:p>
        </p:txBody>
      </p:sp>
      <p:pic>
        <p:nvPicPr>
          <p:cNvPr id="1069" name="Google Shape;1069;p72"/>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070" name="Google Shape;1070;p72"/>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071" name="Google Shape;1071;p72"/>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072" name="Google Shape;1072;p72"/>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1073" name="Google Shape;1073;p72"/>
          <p:cNvSpPr txBox="1">
            <a:spLocks noGrp="1"/>
          </p:cNvSpPr>
          <p:nvPr>
            <p:ph type="title"/>
          </p:nvPr>
        </p:nvSpPr>
        <p:spPr>
          <a:xfrm>
            <a:off x="12400" y="1578103"/>
            <a:ext cx="9144000" cy="5349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rgbClr val="000000"/>
                </a:solidFill>
                <a:latin typeface="Arial"/>
                <a:ea typeface="Arial"/>
                <a:cs typeface="Arial"/>
                <a:sym typeface="Arial"/>
              </a:rPr>
              <a:t>Dataset Labeling</a:t>
            </a:r>
            <a:endParaRPr sz="2800">
              <a:solidFill>
                <a:srgbClr val="000000"/>
              </a:solidFill>
              <a:latin typeface="Arial"/>
              <a:ea typeface="Arial"/>
              <a:cs typeface="Arial"/>
              <a:sym typeface="Arial"/>
            </a:endParaRPr>
          </a:p>
        </p:txBody>
      </p:sp>
      <p:sp>
        <p:nvSpPr>
          <p:cNvPr id="1074" name="Google Shape;1074;p72"/>
          <p:cNvSpPr txBox="1"/>
          <p:nvPr/>
        </p:nvSpPr>
        <p:spPr>
          <a:xfrm>
            <a:off x="374500" y="2189475"/>
            <a:ext cx="8419800" cy="2223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Dataset labeled based on publisher as provided by MediaBiasFactCheck.com and Buzzfeed journalists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The labels include five categories defined as follows:</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Left - Hyperpartisan, heavily skewed towards the far left of the Democrat party</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Left Center - skewed towards the Democrat party</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Least - Not skewed towards either party</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Right Center - Skewed towards the Republican party</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Right - Hyperpartisan, heavily skewed towards the far right of the Republican party</a:t>
            </a:r>
            <a:endParaRPr sz="1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73"/>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49</a:t>
            </a:fld>
            <a:endParaRPr/>
          </a:p>
        </p:txBody>
      </p:sp>
      <p:sp>
        <p:nvSpPr>
          <p:cNvPr id="1081" name="Google Shape;1081;p73"/>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082" name="Google Shape;1082;p73"/>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3"/>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084" name="Google Shape;1084;p73"/>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3"/>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SzPts val="1600"/>
              <a:buChar char="●"/>
            </a:pPr>
            <a:r>
              <a:rPr lang="en-US" sz="1600"/>
              <a:t>Conditioning</a:t>
            </a:r>
            <a:endParaRPr sz="1600"/>
          </a:p>
        </p:txBody>
      </p:sp>
      <p:sp>
        <p:nvSpPr>
          <p:cNvPr id="1086" name="Google Shape;1086;p73"/>
          <p:cNvSpPr txBox="1"/>
          <p:nvPr/>
        </p:nvSpPr>
        <p:spPr>
          <a:xfrm>
            <a:off x="53331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Exploratory Analysis</a:t>
            </a:r>
            <a:endParaRPr sz="1600">
              <a:solidFill>
                <a:srgbClr val="B7B7B7"/>
              </a:solidFill>
            </a:endParaRPr>
          </a:p>
        </p:txBody>
      </p:sp>
      <p:pic>
        <p:nvPicPr>
          <p:cNvPr id="1087" name="Google Shape;1087;p73"/>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088" name="Google Shape;1088;p73"/>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089" name="Google Shape;1089;p73"/>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090" name="Google Shape;1090;p73"/>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1091" name="Google Shape;1091;p73"/>
          <p:cNvSpPr/>
          <p:nvPr/>
        </p:nvSpPr>
        <p:spPr>
          <a:xfrm>
            <a:off x="359431" y="2080773"/>
            <a:ext cx="1840200" cy="390000"/>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56425" tIns="28200" rIns="56425" bIns="28200" anchor="t" anchorCtr="0">
            <a:noAutofit/>
          </a:bodyPr>
          <a:lstStyle/>
          <a:p>
            <a:pPr marL="0" marR="0" lvl="0" indent="0" algn="l" rtl="0">
              <a:spcBef>
                <a:spcPts val="0"/>
              </a:spcBef>
              <a:spcAft>
                <a:spcPts val="0"/>
              </a:spcAft>
              <a:buNone/>
            </a:pPr>
            <a:r>
              <a:rPr lang="en-US" sz="700" b="0" i="0" u="none" strike="noStrike" cap="none">
                <a:solidFill>
                  <a:schemeClr val="dk1"/>
                </a:solidFill>
                <a:latin typeface="Calibri"/>
                <a:ea typeface="Calibri"/>
                <a:cs typeface="Calibri"/>
                <a:sym typeface="Calibri"/>
              </a:rPr>
              <a:t>PAN@SemEval 2019</a:t>
            </a:r>
            <a:endParaRPr sz="900"/>
          </a:p>
          <a:p>
            <a:pPr marL="0" marR="0" lvl="0" indent="0" algn="l" rtl="0">
              <a:spcBef>
                <a:spcPts val="0"/>
              </a:spcBef>
              <a:spcAft>
                <a:spcPts val="0"/>
              </a:spcAft>
              <a:buNone/>
            </a:pPr>
            <a:r>
              <a:rPr lang="en-US" sz="700">
                <a:solidFill>
                  <a:schemeClr val="dk1"/>
                </a:solidFill>
                <a:latin typeface="Calibri"/>
                <a:ea typeface="Calibri"/>
                <a:cs typeface="Calibri"/>
                <a:sym typeface="Calibri"/>
              </a:rPr>
              <a:t>Hyperpartisan </a:t>
            </a:r>
            <a:endParaRPr sz="900"/>
          </a:p>
          <a:p>
            <a:pPr marL="0" marR="0" lvl="0" indent="0" algn="l" rtl="0">
              <a:spcBef>
                <a:spcPts val="0"/>
              </a:spcBef>
              <a:spcAft>
                <a:spcPts val="0"/>
              </a:spcAft>
              <a:buNone/>
            </a:pPr>
            <a:r>
              <a:rPr lang="en-US" sz="700">
                <a:solidFill>
                  <a:schemeClr val="dk1"/>
                </a:solidFill>
                <a:latin typeface="Calibri"/>
                <a:ea typeface="Calibri"/>
                <a:cs typeface="Calibri"/>
                <a:sym typeface="Calibri"/>
              </a:rPr>
              <a:t>News Dataset </a:t>
            </a:r>
            <a:endParaRPr sz="900"/>
          </a:p>
        </p:txBody>
      </p:sp>
      <p:sp>
        <p:nvSpPr>
          <p:cNvPr id="1092" name="Google Shape;1092;p73"/>
          <p:cNvSpPr/>
          <p:nvPr/>
        </p:nvSpPr>
        <p:spPr>
          <a:xfrm>
            <a:off x="1485209" y="2130246"/>
            <a:ext cx="619164" cy="300672"/>
          </a:xfrm>
          <a:prstGeom prst="flowChartMultidocumen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56425" tIns="28200" rIns="56425" bIns="28200" anchor="ctr" anchorCtr="0">
            <a:noAutofit/>
          </a:bodyPr>
          <a:lstStyle/>
          <a:p>
            <a:pPr marL="0" marR="0" lvl="0" indent="0" algn="ctr" rtl="0">
              <a:spcBef>
                <a:spcPts val="0"/>
              </a:spcBef>
              <a:spcAft>
                <a:spcPts val="0"/>
              </a:spcAft>
              <a:buNone/>
            </a:pPr>
            <a:r>
              <a:rPr lang="en-US" sz="500">
                <a:solidFill>
                  <a:schemeClr val="lt1"/>
                </a:solidFill>
                <a:latin typeface="Calibri"/>
                <a:ea typeface="Calibri"/>
                <a:cs typeface="Calibri"/>
                <a:sym typeface="Calibri"/>
              </a:rPr>
              <a:t>XML</a:t>
            </a:r>
            <a:endParaRPr sz="900"/>
          </a:p>
          <a:p>
            <a:pPr marL="0" marR="0" lvl="0" indent="0" algn="ctr" rtl="0">
              <a:spcBef>
                <a:spcPts val="0"/>
              </a:spcBef>
              <a:spcAft>
                <a:spcPts val="0"/>
              </a:spcAft>
              <a:buNone/>
            </a:pPr>
            <a:r>
              <a:rPr lang="en-US" sz="500">
                <a:solidFill>
                  <a:schemeClr val="lt1"/>
                </a:solidFill>
                <a:latin typeface="Calibri"/>
                <a:ea typeface="Calibri"/>
                <a:cs typeface="Calibri"/>
                <a:sym typeface="Calibri"/>
              </a:rPr>
              <a:t>Documents</a:t>
            </a:r>
            <a:endParaRPr sz="900"/>
          </a:p>
        </p:txBody>
      </p:sp>
      <p:pic>
        <p:nvPicPr>
          <p:cNvPr id="1093" name="Google Shape;1093;p73" descr="Cloud Computing"/>
          <p:cNvPicPr preferRelativeResize="0"/>
          <p:nvPr/>
        </p:nvPicPr>
        <p:blipFill rotWithShape="1">
          <a:blip r:embed="rId5">
            <a:alphaModFix/>
          </a:blip>
          <a:srcRect/>
          <a:stretch/>
        </p:blipFill>
        <p:spPr>
          <a:xfrm>
            <a:off x="1140684" y="1618843"/>
            <a:ext cx="280092" cy="280092"/>
          </a:xfrm>
          <a:prstGeom prst="rect">
            <a:avLst/>
          </a:prstGeom>
          <a:noFill/>
          <a:ln>
            <a:noFill/>
          </a:ln>
        </p:spPr>
      </p:pic>
      <p:sp>
        <p:nvSpPr>
          <p:cNvPr id="1094" name="Google Shape;1094;p73"/>
          <p:cNvSpPr/>
          <p:nvPr/>
        </p:nvSpPr>
        <p:spPr>
          <a:xfrm>
            <a:off x="1272347" y="1726951"/>
            <a:ext cx="2621400" cy="97200"/>
          </a:xfrm>
          <a:prstGeom prst="rect">
            <a:avLst/>
          </a:prstGeom>
          <a:noFill/>
          <a:ln>
            <a:noFill/>
          </a:ln>
        </p:spPr>
        <p:txBody>
          <a:bodyPr spcFirstLastPara="1" wrap="square" lIns="56425" tIns="28200" rIns="56425" bIns="28200" anchor="t" anchorCtr="0">
            <a:noAutofit/>
          </a:bodyPr>
          <a:lstStyle/>
          <a:p>
            <a:pPr marL="0" marR="0" lvl="0" indent="0" algn="l" rtl="0">
              <a:spcBef>
                <a:spcPts val="0"/>
              </a:spcBef>
              <a:spcAft>
                <a:spcPts val="0"/>
              </a:spcAft>
              <a:buNone/>
            </a:pPr>
            <a:r>
              <a:rPr lang="en-US" sz="700">
                <a:solidFill>
                  <a:schemeClr val="dk1"/>
                </a:solidFill>
                <a:latin typeface="Calibri"/>
                <a:ea typeface="Calibri"/>
                <a:cs typeface="Calibri"/>
                <a:sym typeface="Calibri"/>
              </a:rPr>
              <a:t>https://zenodo.org/record/1489920#.XGcE9eSWwS4</a:t>
            </a:r>
            <a:endParaRPr sz="900"/>
          </a:p>
        </p:txBody>
      </p:sp>
      <p:cxnSp>
        <p:nvCxnSpPr>
          <p:cNvPr id="1095" name="Google Shape;1095;p73"/>
          <p:cNvCxnSpPr>
            <a:stCxn id="1093" idx="2"/>
            <a:endCxn id="1091" idx="0"/>
          </p:cNvCxnSpPr>
          <p:nvPr/>
        </p:nvCxnSpPr>
        <p:spPr>
          <a:xfrm flipH="1">
            <a:off x="1279530" y="1898935"/>
            <a:ext cx="1200" cy="181800"/>
          </a:xfrm>
          <a:prstGeom prst="straightConnector1">
            <a:avLst/>
          </a:prstGeom>
          <a:noFill/>
          <a:ln w="9525" cap="flat" cmpd="sng">
            <a:solidFill>
              <a:schemeClr val="accent1"/>
            </a:solidFill>
            <a:prstDash val="solid"/>
            <a:miter lim="800000"/>
            <a:headEnd type="none" w="sm" len="sm"/>
            <a:tailEnd type="triangle" w="med" len="med"/>
          </a:ln>
        </p:spPr>
      </p:cxnSp>
      <p:sp>
        <p:nvSpPr>
          <p:cNvPr id="1096" name="Google Shape;1096;p73"/>
          <p:cNvSpPr/>
          <p:nvPr/>
        </p:nvSpPr>
        <p:spPr>
          <a:xfrm>
            <a:off x="128244" y="2629801"/>
            <a:ext cx="2292600" cy="551400"/>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56425" tIns="28200" rIns="56425" bIns="28200" anchor="t" anchorCtr="0">
            <a:noAutofit/>
          </a:bodyPr>
          <a:lstStyle/>
          <a:p>
            <a:pPr marL="0" marR="0" lvl="0" indent="0" algn="l" rtl="0">
              <a:spcBef>
                <a:spcPts val="0"/>
              </a:spcBef>
              <a:spcAft>
                <a:spcPts val="0"/>
              </a:spcAft>
              <a:buNone/>
            </a:pPr>
            <a:r>
              <a:rPr lang="en-US" sz="700">
                <a:solidFill>
                  <a:schemeClr val="dk1"/>
                </a:solidFill>
                <a:latin typeface="Calibri"/>
                <a:ea typeface="Calibri"/>
                <a:cs typeface="Calibri"/>
                <a:sym typeface="Calibri"/>
              </a:rPr>
              <a:t>Extract</a:t>
            </a:r>
            <a:endParaRPr sz="900"/>
          </a:p>
        </p:txBody>
      </p:sp>
      <p:cxnSp>
        <p:nvCxnSpPr>
          <p:cNvPr id="1097" name="Google Shape;1097;p73"/>
          <p:cNvCxnSpPr>
            <a:stCxn id="1091" idx="2"/>
            <a:endCxn id="1096" idx="0"/>
          </p:cNvCxnSpPr>
          <p:nvPr/>
        </p:nvCxnSpPr>
        <p:spPr>
          <a:xfrm flipH="1">
            <a:off x="1274431" y="2470773"/>
            <a:ext cx="5100" cy="159000"/>
          </a:xfrm>
          <a:prstGeom prst="straightConnector1">
            <a:avLst/>
          </a:prstGeom>
          <a:noFill/>
          <a:ln w="9525" cap="flat" cmpd="sng">
            <a:solidFill>
              <a:schemeClr val="accent1"/>
            </a:solidFill>
            <a:prstDash val="solid"/>
            <a:miter lim="800000"/>
            <a:headEnd type="none" w="sm" len="sm"/>
            <a:tailEnd type="triangle" w="med" len="med"/>
          </a:ln>
        </p:spPr>
      </p:cxnSp>
      <p:sp>
        <p:nvSpPr>
          <p:cNvPr id="1098" name="Google Shape;1098;p73"/>
          <p:cNvSpPr/>
          <p:nvPr/>
        </p:nvSpPr>
        <p:spPr>
          <a:xfrm>
            <a:off x="2573582" y="2803229"/>
            <a:ext cx="844160" cy="199617"/>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56425" tIns="28200" rIns="56425" bIns="28200" anchor="ctr" anchorCtr="0">
            <a:noAutofit/>
          </a:bodyPr>
          <a:lstStyle/>
          <a:p>
            <a:pPr marL="0" marR="0" lvl="0" indent="0" algn="ctr" rtl="0">
              <a:spcBef>
                <a:spcPts val="0"/>
              </a:spcBef>
              <a:spcAft>
                <a:spcPts val="0"/>
              </a:spcAft>
              <a:buNone/>
            </a:pPr>
            <a:r>
              <a:rPr lang="en-US" sz="500">
                <a:solidFill>
                  <a:schemeClr val="lt1"/>
                </a:solidFill>
                <a:latin typeface="Calibri"/>
                <a:ea typeface="Calibri"/>
                <a:cs typeface="Calibri"/>
                <a:sym typeface="Calibri"/>
              </a:rPr>
              <a:t>SQLite DB</a:t>
            </a:r>
            <a:endParaRPr sz="900"/>
          </a:p>
        </p:txBody>
      </p:sp>
      <p:sp>
        <p:nvSpPr>
          <p:cNvPr id="1099" name="Google Shape;1099;p73"/>
          <p:cNvSpPr/>
          <p:nvPr/>
        </p:nvSpPr>
        <p:spPr>
          <a:xfrm>
            <a:off x="382097" y="2838642"/>
            <a:ext cx="843534" cy="229300"/>
          </a:xfrm>
          <a:prstGeom prst="flowChartPredefinedProcess">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56425" tIns="28200" rIns="56425" bIns="28200" anchor="ctr" anchorCtr="0">
            <a:noAutofit/>
          </a:bodyPr>
          <a:lstStyle/>
          <a:p>
            <a:pPr marL="0" marR="0" lvl="0" indent="0" algn="ctr" rtl="0">
              <a:spcBef>
                <a:spcPts val="0"/>
              </a:spcBef>
              <a:spcAft>
                <a:spcPts val="0"/>
              </a:spcAft>
              <a:buNone/>
            </a:pPr>
            <a:r>
              <a:rPr lang="en-US" sz="500">
                <a:solidFill>
                  <a:schemeClr val="lt1"/>
                </a:solidFill>
                <a:latin typeface="Calibri"/>
                <a:ea typeface="Calibri"/>
                <a:cs typeface="Calibri"/>
                <a:sym typeface="Calibri"/>
              </a:rPr>
              <a:t>XML Parser</a:t>
            </a:r>
            <a:endParaRPr sz="900"/>
          </a:p>
          <a:p>
            <a:pPr marL="0" marR="0" lvl="0" indent="0" algn="ctr" rtl="0">
              <a:spcBef>
                <a:spcPts val="0"/>
              </a:spcBef>
              <a:spcAft>
                <a:spcPts val="0"/>
              </a:spcAft>
              <a:buNone/>
            </a:pPr>
            <a:r>
              <a:rPr lang="en-US" sz="500">
                <a:solidFill>
                  <a:schemeClr val="lt1"/>
                </a:solidFill>
                <a:latin typeface="Calibri"/>
                <a:ea typeface="Calibri"/>
                <a:cs typeface="Calibri"/>
                <a:sym typeface="Calibri"/>
              </a:rPr>
              <a:t>(Python)</a:t>
            </a:r>
            <a:endParaRPr sz="900"/>
          </a:p>
        </p:txBody>
      </p:sp>
      <p:graphicFrame>
        <p:nvGraphicFramePr>
          <p:cNvPr id="1100" name="Google Shape;1100;p73"/>
          <p:cNvGraphicFramePr/>
          <p:nvPr/>
        </p:nvGraphicFramePr>
        <p:xfrm>
          <a:off x="3673250" y="1852650"/>
          <a:ext cx="3000000" cy="3000000"/>
        </p:xfrm>
        <a:graphic>
          <a:graphicData uri="http://schemas.openxmlformats.org/drawingml/2006/table">
            <a:tbl>
              <a:tblPr>
                <a:noFill/>
                <a:tableStyleId>{64CDFD2E-BAD1-4CB5-946D-FF68822002CF}</a:tableStyleId>
              </a:tblPr>
              <a:tblGrid>
                <a:gridCol w="1736700">
                  <a:extLst>
                    <a:ext uri="{9D8B030D-6E8A-4147-A177-3AD203B41FA5}">
                      <a16:colId xmlns:a16="http://schemas.microsoft.com/office/drawing/2014/main" val="20000"/>
                    </a:ext>
                  </a:extLst>
                </a:gridCol>
                <a:gridCol w="1698225">
                  <a:extLst>
                    <a:ext uri="{9D8B030D-6E8A-4147-A177-3AD203B41FA5}">
                      <a16:colId xmlns:a16="http://schemas.microsoft.com/office/drawing/2014/main" val="20001"/>
                    </a:ext>
                  </a:extLst>
                </a:gridCol>
                <a:gridCol w="786300">
                  <a:extLst>
                    <a:ext uri="{9D8B030D-6E8A-4147-A177-3AD203B41FA5}">
                      <a16:colId xmlns:a16="http://schemas.microsoft.com/office/drawing/2014/main" val="20002"/>
                    </a:ext>
                  </a:extLst>
                </a:gridCol>
                <a:gridCol w="993950">
                  <a:extLst>
                    <a:ext uri="{9D8B030D-6E8A-4147-A177-3AD203B41FA5}">
                      <a16:colId xmlns:a16="http://schemas.microsoft.com/office/drawing/2014/main" val="20003"/>
                    </a:ext>
                  </a:extLst>
                </a:gridCol>
              </a:tblGrid>
              <a:tr h="228125">
                <a:tc gridSpan="4">
                  <a:txBody>
                    <a:bodyPr/>
                    <a:lstStyle/>
                    <a:p>
                      <a:pPr marL="0" lvl="0" indent="0" algn="ctr" rtl="0">
                        <a:spcBef>
                          <a:spcPts val="0"/>
                        </a:spcBef>
                        <a:spcAft>
                          <a:spcPts val="0"/>
                        </a:spcAft>
                        <a:buNone/>
                      </a:pPr>
                      <a:r>
                        <a:rPr lang="en-US" sz="900" b="1"/>
                        <a:t>Article Table</a:t>
                      </a:r>
                      <a:endParaRPr sz="900" b="1"/>
                    </a:p>
                  </a:txBody>
                  <a:tcPr marL="91425" marR="91425" marT="91425" marB="91425" anchor="ctr">
                    <a:solidFill>
                      <a:srgbClr val="B7B7B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4525">
                <a:tc>
                  <a:txBody>
                    <a:bodyPr/>
                    <a:lstStyle/>
                    <a:p>
                      <a:pPr marL="0" lvl="0" indent="0" algn="ctr" rtl="0">
                        <a:spcBef>
                          <a:spcPts val="0"/>
                        </a:spcBef>
                        <a:spcAft>
                          <a:spcPts val="0"/>
                        </a:spcAft>
                        <a:buNone/>
                      </a:pPr>
                      <a:r>
                        <a:rPr lang="en-US" sz="900" b="1"/>
                        <a:t>id</a:t>
                      </a:r>
                      <a:endParaRPr sz="900" b="1"/>
                    </a:p>
                    <a:p>
                      <a:pPr marL="0" lvl="0" indent="0" algn="ctr" rtl="0">
                        <a:spcBef>
                          <a:spcPts val="0"/>
                        </a:spcBef>
                        <a:spcAft>
                          <a:spcPts val="0"/>
                        </a:spcAft>
                        <a:buNone/>
                      </a:pPr>
                      <a:r>
                        <a:rPr lang="en-US" sz="900" b="1"/>
                        <a:t>[string, </a:t>
                      </a:r>
                      <a:r>
                        <a:rPr lang="en-US" sz="900" b="1">
                          <a:solidFill>
                            <a:schemeClr val="dk1"/>
                          </a:solidFill>
                        </a:rPr>
                        <a:t>primary key not null]</a:t>
                      </a:r>
                      <a:endParaRPr sz="900"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sz="900" b="1"/>
                        <a:t>published-at</a:t>
                      </a:r>
                      <a:endParaRPr sz="900" b="1"/>
                    </a:p>
                    <a:p>
                      <a:pPr marL="0" lvl="0" indent="0" algn="ctr" rtl="0">
                        <a:spcBef>
                          <a:spcPts val="0"/>
                        </a:spcBef>
                        <a:spcAft>
                          <a:spcPts val="0"/>
                        </a:spcAft>
                        <a:buNone/>
                      </a:pPr>
                      <a:r>
                        <a:rPr lang="en-US" sz="900" b="1"/>
                        <a:t>[date]</a:t>
                      </a:r>
                      <a:endParaRPr sz="900"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sz="900" b="1"/>
                        <a:t>title</a:t>
                      </a:r>
                      <a:endParaRPr sz="900" b="1"/>
                    </a:p>
                    <a:p>
                      <a:pPr marL="0" lvl="0" indent="0" algn="ctr" rtl="0">
                        <a:spcBef>
                          <a:spcPts val="0"/>
                        </a:spcBef>
                        <a:spcAft>
                          <a:spcPts val="0"/>
                        </a:spcAft>
                        <a:buNone/>
                      </a:pPr>
                      <a:r>
                        <a:rPr lang="en-US" sz="900" b="1"/>
                        <a:t>[string]</a:t>
                      </a:r>
                      <a:endParaRPr sz="900"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sz="900" b="1"/>
                        <a:t>text</a:t>
                      </a:r>
                      <a:endParaRPr sz="900" b="1"/>
                    </a:p>
                    <a:p>
                      <a:pPr marL="0" lvl="0" indent="0" algn="ctr" rtl="0">
                        <a:spcBef>
                          <a:spcPts val="0"/>
                        </a:spcBef>
                        <a:spcAft>
                          <a:spcPts val="0"/>
                        </a:spcAft>
                        <a:buNone/>
                      </a:pPr>
                      <a:r>
                        <a:rPr lang="en-US" sz="900" b="1"/>
                        <a:t>[string]</a:t>
                      </a:r>
                      <a:endParaRPr sz="900" b="1"/>
                    </a:p>
                  </a:txBody>
                  <a:tcPr marL="91425" marR="91425" marT="91425" marB="91425" anchor="ctr">
                    <a:solidFill>
                      <a:srgbClr val="B7B7B7"/>
                    </a:solidFill>
                  </a:tcPr>
                </a:tc>
                <a:extLst>
                  <a:ext uri="{0D108BD9-81ED-4DB2-BD59-A6C34878D82A}">
                    <a16:rowId xmlns:a16="http://schemas.microsoft.com/office/drawing/2014/main" val="10001"/>
                  </a:ext>
                </a:extLst>
              </a:tr>
              <a:tr h="284525">
                <a:tc>
                  <a:txBody>
                    <a:bodyPr/>
                    <a:lstStyle/>
                    <a:p>
                      <a:pPr marL="0" lvl="0" indent="0" algn="l" rtl="0">
                        <a:spcBef>
                          <a:spcPts val="0"/>
                        </a:spcBef>
                        <a:spcAft>
                          <a:spcPts val="0"/>
                        </a:spcAft>
                        <a:buNone/>
                      </a:pPr>
                      <a:r>
                        <a:rPr lang="en-US" sz="900"/>
                        <a:t>Unique article identifier (field already contained within the data set)</a:t>
                      </a:r>
                      <a:endParaRPr sz="900"/>
                    </a:p>
                  </a:txBody>
                  <a:tcPr marL="91425" marR="91425" marT="91425" marB="91425"/>
                </a:tc>
                <a:tc>
                  <a:txBody>
                    <a:bodyPr/>
                    <a:lstStyle/>
                    <a:p>
                      <a:pPr marL="0" lvl="0" indent="0" algn="l" rtl="0">
                        <a:spcBef>
                          <a:spcPts val="0"/>
                        </a:spcBef>
                        <a:spcAft>
                          <a:spcPts val="0"/>
                        </a:spcAft>
                        <a:buNone/>
                      </a:pPr>
                      <a:r>
                        <a:rPr lang="en-US" sz="900"/>
                        <a:t>Date article was published</a:t>
                      </a:r>
                      <a:endParaRPr sz="900"/>
                    </a:p>
                  </a:txBody>
                  <a:tcPr marL="91425" marR="91425" marT="91425" marB="91425"/>
                </a:tc>
                <a:tc>
                  <a:txBody>
                    <a:bodyPr/>
                    <a:lstStyle/>
                    <a:p>
                      <a:pPr marL="0" lvl="0" indent="0" algn="l" rtl="0">
                        <a:spcBef>
                          <a:spcPts val="0"/>
                        </a:spcBef>
                        <a:spcAft>
                          <a:spcPts val="0"/>
                        </a:spcAft>
                        <a:buNone/>
                      </a:pPr>
                      <a:r>
                        <a:rPr lang="en-US" sz="900"/>
                        <a:t>Article title</a:t>
                      </a:r>
                      <a:endParaRPr sz="900"/>
                    </a:p>
                  </a:txBody>
                  <a:tcPr marL="91425" marR="91425" marT="91425" marB="91425"/>
                </a:tc>
                <a:tc>
                  <a:txBody>
                    <a:bodyPr/>
                    <a:lstStyle/>
                    <a:p>
                      <a:pPr marL="0" lvl="0" indent="0" algn="l" rtl="0">
                        <a:spcBef>
                          <a:spcPts val="0"/>
                        </a:spcBef>
                        <a:spcAft>
                          <a:spcPts val="0"/>
                        </a:spcAft>
                        <a:buNone/>
                      </a:pPr>
                      <a:r>
                        <a:rPr lang="en-US" sz="900"/>
                        <a:t>Full article text</a:t>
                      </a:r>
                      <a:endParaRPr sz="900"/>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1101" name="Google Shape;1101;p73"/>
          <p:cNvGraphicFramePr/>
          <p:nvPr/>
        </p:nvGraphicFramePr>
        <p:xfrm>
          <a:off x="359425" y="3340225"/>
          <a:ext cx="3000000" cy="3000000"/>
        </p:xfrm>
        <a:graphic>
          <a:graphicData uri="http://schemas.openxmlformats.org/drawingml/2006/table">
            <a:tbl>
              <a:tblPr>
                <a:noFill/>
                <a:tableStyleId>{64CDFD2E-BAD1-4CB5-946D-FF68822002CF}</a:tableStyleId>
              </a:tblPr>
              <a:tblGrid>
                <a:gridCol w="1744375">
                  <a:extLst>
                    <a:ext uri="{9D8B030D-6E8A-4147-A177-3AD203B41FA5}">
                      <a16:colId xmlns:a16="http://schemas.microsoft.com/office/drawing/2014/main" val="20000"/>
                    </a:ext>
                  </a:extLst>
                </a:gridCol>
                <a:gridCol w="1484625">
                  <a:extLst>
                    <a:ext uri="{9D8B030D-6E8A-4147-A177-3AD203B41FA5}">
                      <a16:colId xmlns:a16="http://schemas.microsoft.com/office/drawing/2014/main" val="20001"/>
                    </a:ext>
                  </a:extLst>
                </a:gridCol>
                <a:gridCol w="1243475">
                  <a:extLst>
                    <a:ext uri="{9D8B030D-6E8A-4147-A177-3AD203B41FA5}">
                      <a16:colId xmlns:a16="http://schemas.microsoft.com/office/drawing/2014/main" val="20002"/>
                    </a:ext>
                  </a:extLst>
                </a:gridCol>
                <a:gridCol w="1131100">
                  <a:extLst>
                    <a:ext uri="{9D8B030D-6E8A-4147-A177-3AD203B41FA5}">
                      <a16:colId xmlns:a16="http://schemas.microsoft.com/office/drawing/2014/main" val="20003"/>
                    </a:ext>
                  </a:extLst>
                </a:gridCol>
                <a:gridCol w="924950">
                  <a:extLst>
                    <a:ext uri="{9D8B030D-6E8A-4147-A177-3AD203B41FA5}">
                      <a16:colId xmlns:a16="http://schemas.microsoft.com/office/drawing/2014/main" val="20004"/>
                    </a:ext>
                  </a:extLst>
                </a:gridCol>
                <a:gridCol w="950875">
                  <a:extLst>
                    <a:ext uri="{9D8B030D-6E8A-4147-A177-3AD203B41FA5}">
                      <a16:colId xmlns:a16="http://schemas.microsoft.com/office/drawing/2014/main" val="20005"/>
                    </a:ext>
                  </a:extLst>
                </a:gridCol>
                <a:gridCol w="1220075">
                  <a:extLst>
                    <a:ext uri="{9D8B030D-6E8A-4147-A177-3AD203B41FA5}">
                      <a16:colId xmlns:a16="http://schemas.microsoft.com/office/drawing/2014/main" val="20006"/>
                    </a:ext>
                  </a:extLst>
                </a:gridCol>
              </a:tblGrid>
              <a:tr h="258850">
                <a:tc gridSpan="7">
                  <a:txBody>
                    <a:bodyPr/>
                    <a:lstStyle/>
                    <a:p>
                      <a:pPr marL="0" lvl="0" indent="0" algn="ctr" rtl="0">
                        <a:spcBef>
                          <a:spcPts val="0"/>
                        </a:spcBef>
                        <a:spcAft>
                          <a:spcPts val="0"/>
                        </a:spcAft>
                        <a:buNone/>
                      </a:pPr>
                      <a:r>
                        <a:rPr lang="en-US" sz="900" b="1"/>
                        <a:t>Leaning Table</a:t>
                      </a:r>
                      <a:endParaRPr sz="900" b="1"/>
                    </a:p>
                  </a:txBody>
                  <a:tcPr marL="91425" marR="91425" marT="91425" marB="91425" anchor="ctr">
                    <a:solidFill>
                      <a:srgbClr val="B7B7B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5425">
                <a:tc>
                  <a:txBody>
                    <a:bodyPr/>
                    <a:lstStyle/>
                    <a:p>
                      <a:pPr marL="0" lvl="0" indent="0" algn="ctr" rtl="0">
                        <a:spcBef>
                          <a:spcPts val="0"/>
                        </a:spcBef>
                        <a:spcAft>
                          <a:spcPts val="0"/>
                        </a:spcAft>
                        <a:buNone/>
                      </a:pPr>
                      <a:r>
                        <a:rPr lang="en-US" sz="900" b="1"/>
                        <a:t>id</a:t>
                      </a:r>
                      <a:endParaRPr sz="900" b="1"/>
                    </a:p>
                    <a:p>
                      <a:pPr marL="0" lvl="0" indent="0" algn="ctr" rtl="0">
                        <a:spcBef>
                          <a:spcPts val="0"/>
                        </a:spcBef>
                        <a:spcAft>
                          <a:spcPts val="0"/>
                        </a:spcAft>
                        <a:buNone/>
                      </a:pPr>
                      <a:r>
                        <a:rPr lang="en-US" sz="900" b="1"/>
                        <a:t>[string, </a:t>
                      </a:r>
                      <a:r>
                        <a:rPr lang="en-US" sz="900" b="1">
                          <a:solidFill>
                            <a:schemeClr val="dk1"/>
                          </a:solidFill>
                        </a:rPr>
                        <a:t>primary key not null]</a:t>
                      </a:r>
                      <a:endParaRPr sz="900"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sz="900" b="1"/>
                        <a:t>hyperpartisan</a:t>
                      </a:r>
                      <a:endParaRPr sz="900" b="1"/>
                    </a:p>
                    <a:p>
                      <a:pPr marL="0" lvl="0" indent="0" algn="ctr" rtl="0">
                        <a:spcBef>
                          <a:spcPts val="0"/>
                        </a:spcBef>
                        <a:spcAft>
                          <a:spcPts val="0"/>
                        </a:spcAft>
                        <a:buNone/>
                      </a:pPr>
                      <a:r>
                        <a:rPr lang="en-US" sz="900" b="1"/>
                        <a:t>[binary]</a:t>
                      </a:r>
                      <a:endParaRPr sz="900"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sz="900" b="1"/>
                        <a:t>bias</a:t>
                      </a:r>
                      <a:endParaRPr sz="900" b="1"/>
                    </a:p>
                    <a:p>
                      <a:pPr marL="0" lvl="0" indent="0" algn="ctr" rtl="0">
                        <a:spcBef>
                          <a:spcPts val="0"/>
                        </a:spcBef>
                        <a:spcAft>
                          <a:spcPts val="0"/>
                        </a:spcAft>
                        <a:buNone/>
                      </a:pPr>
                      <a:r>
                        <a:rPr lang="en-US" sz="900" b="1"/>
                        <a:t>[string]</a:t>
                      </a:r>
                      <a:endParaRPr sz="900"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sz="900" b="1"/>
                        <a:t>bias_final</a:t>
                      </a:r>
                      <a:endParaRPr sz="900" b="1"/>
                    </a:p>
                    <a:p>
                      <a:pPr marL="0" lvl="0" indent="0" algn="ctr" rtl="0">
                        <a:spcBef>
                          <a:spcPts val="0"/>
                        </a:spcBef>
                        <a:spcAft>
                          <a:spcPts val="0"/>
                        </a:spcAft>
                        <a:buNone/>
                      </a:pPr>
                      <a:r>
                        <a:rPr lang="en-US" sz="900" b="1"/>
                        <a:t>[string]</a:t>
                      </a:r>
                      <a:endParaRPr sz="900"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sz="900" b="1"/>
                        <a:t>url</a:t>
                      </a:r>
                      <a:endParaRPr sz="900" b="1"/>
                    </a:p>
                    <a:p>
                      <a:pPr marL="0" lvl="0" indent="0" algn="ctr" rtl="0">
                        <a:spcBef>
                          <a:spcPts val="0"/>
                        </a:spcBef>
                        <a:spcAft>
                          <a:spcPts val="0"/>
                        </a:spcAft>
                        <a:buNone/>
                      </a:pPr>
                      <a:r>
                        <a:rPr lang="en-US" sz="900" b="1"/>
                        <a:t>[string]</a:t>
                      </a:r>
                      <a:endParaRPr sz="900"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sz="900" b="1"/>
                        <a:t>url_final</a:t>
                      </a:r>
                      <a:endParaRPr sz="900" b="1"/>
                    </a:p>
                    <a:p>
                      <a:pPr marL="0" lvl="0" indent="0" algn="ctr" rtl="0">
                        <a:spcBef>
                          <a:spcPts val="0"/>
                        </a:spcBef>
                        <a:spcAft>
                          <a:spcPts val="0"/>
                        </a:spcAft>
                        <a:buNone/>
                      </a:pPr>
                      <a:r>
                        <a:rPr lang="en-US" sz="900" b="1"/>
                        <a:t>[string]</a:t>
                      </a:r>
                      <a:endParaRPr sz="900"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sz="900" b="1"/>
                        <a:t>labeled-by</a:t>
                      </a:r>
                      <a:endParaRPr sz="900" b="1"/>
                    </a:p>
                    <a:p>
                      <a:pPr marL="0" lvl="0" indent="0" algn="ctr" rtl="0">
                        <a:spcBef>
                          <a:spcPts val="0"/>
                        </a:spcBef>
                        <a:spcAft>
                          <a:spcPts val="0"/>
                        </a:spcAft>
                        <a:buNone/>
                      </a:pPr>
                      <a:r>
                        <a:rPr lang="en-US" sz="900" b="1"/>
                        <a:t>[string]</a:t>
                      </a:r>
                      <a:endParaRPr sz="900" b="1"/>
                    </a:p>
                  </a:txBody>
                  <a:tcPr marL="91425" marR="91425" marT="91425" marB="91425" anchor="ctr">
                    <a:solidFill>
                      <a:srgbClr val="B7B7B7"/>
                    </a:solidFill>
                  </a:tcPr>
                </a:tc>
                <a:extLst>
                  <a:ext uri="{0D108BD9-81ED-4DB2-BD59-A6C34878D82A}">
                    <a16:rowId xmlns:a16="http://schemas.microsoft.com/office/drawing/2014/main" val="10001"/>
                  </a:ext>
                </a:extLst>
              </a:tr>
              <a:tr h="667800">
                <a:tc>
                  <a:txBody>
                    <a:bodyPr/>
                    <a:lstStyle/>
                    <a:p>
                      <a:pPr marL="0" lvl="0" indent="0" algn="l" rtl="0">
                        <a:spcBef>
                          <a:spcPts val="0"/>
                        </a:spcBef>
                        <a:spcAft>
                          <a:spcPts val="0"/>
                        </a:spcAft>
                        <a:buNone/>
                      </a:pPr>
                      <a:r>
                        <a:rPr lang="en-US" sz="900"/>
                        <a:t>Unique article identifier (field already contained within the data set)</a:t>
                      </a:r>
                      <a:endParaRPr sz="900"/>
                    </a:p>
                  </a:txBody>
                  <a:tcPr marL="91425" marR="91425" marT="91425" marB="91425"/>
                </a:tc>
                <a:tc>
                  <a:txBody>
                    <a:bodyPr/>
                    <a:lstStyle/>
                    <a:p>
                      <a:pPr marL="0" lvl="0" indent="0" algn="l" rtl="0">
                        <a:spcBef>
                          <a:spcPts val="0"/>
                        </a:spcBef>
                        <a:spcAft>
                          <a:spcPts val="0"/>
                        </a:spcAft>
                        <a:buNone/>
                      </a:pPr>
                      <a:r>
                        <a:rPr lang="en-US" sz="900"/>
                        <a:t>True/False indication of whether the article was classified as hyperpartisan</a:t>
                      </a:r>
                      <a:endParaRPr sz="900"/>
                    </a:p>
                  </a:txBody>
                  <a:tcPr marL="91425" marR="91425" marT="91425" marB="91425"/>
                </a:tc>
                <a:tc>
                  <a:txBody>
                    <a:bodyPr/>
                    <a:lstStyle/>
                    <a:p>
                      <a:pPr marL="0" lvl="0" indent="0" algn="l" rtl="0">
                        <a:spcBef>
                          <a:spcPts val="0"/>
                        </a:spcBef>
                        <a:spcAft>
                          <a:spcPts val="0"/>
                        </a:spcAft>
                        <a:buNone/>
                      </a:pPr>
                      <a:r>
                        <a:rPr lang="en-US" sz="900"/>
                        <a:t>bias indication labeled as Left, Left-Center, Center, Right-Center, Right</a:t>
                      </a:r>
                      <a:endParaRPr sz="900"/>
                    </a:p>
                  </a:txBody>
                  <a:tcPr marL="91425" marR="91425" marT="91425" marB="91425"/>
                </a:tc>
                <a:tc>
                  <a:txBody>
                    <a:bodyPr/>
                    <a:lstStyle/>
                    <a:p>
                      <a:pPr marL="0" lvl="0" indent="0" algn="l" rtl="0">
                        <a:spcBef>
                          <a:spcPts val="0"/>
                        </a:spcBef>
                        <a:spcAft>
                          <a:spcPts val="0"/>
                        </a:spcAft>
                        <a:buNone/>
                      </a:pPr>
                      <a:r>
                        <a:rPr lang="en-US" sz="900"/>
                        <a:t>updated bias based on MediaBiasFactCheck.com</a:t>
                      </a:r>
                      <a:endParaRPr sz="900"/>
                    </a:p>
                  </a:txBody>
                  <a:tcPr marL="91425" marR="91425" marT="91425" marB="91425"/>
                </a:tc>
                <a:tc>
                  <a:txBody>
                    <a:bodyPr/>
                    <a:lstStyle/>
                    <a:p>
                      <a:pPr marL="0" lvl="0" indent="0" algn="l" rtl="0">
                        <a:spcBef>
                          <a:spcPts val="0"/>
                        </a:spcBef>
                        <a:spcAft>
                          <a:spcPts val="0"/>
                        </a:spcAft>
                        <a:buNone/>
                      </a:pPr>
                      <a:r>
                        <a:rPr lang="en-US" sz="900"/>
                        <a:t>url to the article</a:t>
                      </a:r>
                      <a:endParaRPr sz="900"/>
                    </a:p>
                  </a:txBody>
                  <a:tcPr marL="91425" marR="91425" marT="91425" marB="91425"/>
                </a:tc>
                <a:tc>
                  <a:txBody>
                    <a:bodyPr/>
                    <a:lstStyle/>
                    <a:p>
                      <a:pPr marL="0" lvl="0" indent="0" algn="l" rtl="0">
                        <a:spcBef>
                          <a:spcPts val="0"/>
                        </a:spcBef>
                        <a:spcAft>
                          <a:spcPts val="0"/>
                        </a:spcAft>
                        <a:buNone/>
                      </a:pPr>
                      <a:r>
                        <a:rPr lang="en-US" sz="900"/>
                        <a:t>comprised of 0s and 1s.  0s do not keep, 1s keep.</a:t>
                      </a:r>
                      <a:endParaRPr sz="900"/>
                    </a:p>
                  </a:txBody>
                  <a:tcPr marL="91425" marR="91425" marT="91425" marB="91425"/>
                </a:tc>
                <a:tc>
                  <a:txBody>
                    <a:bodyPr/>
                    <a:lstStyle/>
                    <a:p>
                      <a:pPr marL="0" lvl="0" indent="0" algn="l" rtl="0">
                        <a:spcBef>
                          <a:spcPts val="0"/>
                        </a:spcBef>
                        <a:spcAft>
                          <a:spcPts val="0"/>
                        </a:spcAft>
                        <a:buNone/>
                      </a:pPr>
                      <a:r>
                        <a:rPr lang="en-US" sz="900"/>
                        <a:t>Details whether the article is labeled by the publisher or by the article</a:t>
                      </a:r>
                      <a:endParaRPr sz="900"/>
                    </a:p>
                  </a:txBody>
                  <a:tcPr marL="91425" marR="91425" marT="91425" marB="91425"/>
                </a:tc>
                <a:extLst>
                  <a:ext uri="{0D108BD9-81ED-4DB2-BD59-A6C34878D82A}">
                    <a16:rowId xmlns:a16="http://schemas.microsoft.com/office/drawing/2014/main" val="10002"/>
                  </a:ext>
                </a:extLst>
              </a:tr>
            </a:tbl>
          </a:graphicData>
        </a:graphic>
      </p:graphicFrame>
      <p:cxnSp>
        <p:nvCxnSpPr>
          <p:cNvPr id="1102" name="Google Shape;1102;p73"/>
          <p:cNvCxnSpPr>
            <a:stCxn id="1096" idx="3"/>
            <a:endCxn id="1098" idx="2"/>
          </p:cNvCxnSpPr>
          <p:nvPr/>
        </p:nvCxnSpPr>
        <p:spPr>
          <a:xfrm rot="10800000" flipH="1">
            <a:off x="2420844" y="2903101"/>
            <a:ext cx="152700" cy="2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9"/>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a:t>
            </a:fld>
            <a:endParaRPr/>
          </a:p>
        </p:txBody>
      </p:sp>
      <p:sp>
        <p:nvSpPr>
          <p:cNvPr id="235" name="Google Shape;235;p29"/>
          <p:cNvSpPr txBox="1"/>
          <p:nvPr/>
        </p:nvSpPr>
        <p:spPr>
          <a:xfrm>
            <a:off x="0" y="4738200"/>
            <a:ext cx="91344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B7B7B7"/>
                </a:solidFill>
              </a:rPr>
              <a:t>Brinegar, Huang, Whalen, Wilbur, Zimmermann</a:t>
            </a:r>
            <a:endParaRPr sz="1000" i="1">
              <a:solidFill>
                <a:srgbClr val="B7B7B7"/>
              </a:solidFill>
            </a:endParaRPr>
          </a:p>
        </p:txBody>
      </p:sp>
      <p:pic>
        <p:nvPicPr>
          <p:cNvPr id="236" name="Google Shape;236;p29"/>
          <p:cNvPicPr preferRelativeResize="0"/>
          <p:nvPr/>
        </p:nvPicPr>
        <p:blipFill>
          <a:blip r:embed="rId3">
            <a:alphaModFix/>
          </a:blip>
          <a:stretch>
            <a:fillRect/>
          </a:stretch>
        </p:blipFill>
        <p:spPr>
          <a:xfrm>
            <a:off x="233775" y="1700838"/>
            <a:ext cx="4118653" cy="2288813"/>
          </a:xfrm>
          <a:prstGeom prst="rect">
            <a:avLst/>
          </a:prstGeom>
          <a:noFill/>
          <a:ln w="9525" cap="flat" cmpd="sng">
            <a:solidFill>
              <a:srgbClr val="1C4587"/>
            </a:solidFill>
            <a:prstDash val="dash"/>
            <a:round/>
            <a:headEnd type="none" w="sm" len="sm"/>
            <a:tailEnd type="none" w="sm" len="sm"/>
          </a:ln>
        </p:spPr>
      </p:pic>
      <p:sp>
        <p:nvSpPr>
          <p:cNvPr id="237" name="Google Shape;237;p29"/>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239" name="Google Shape;239;p29"/>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SzPts val="1600"/>
              <a:buChar char="●"/>
            </a:pPr>
            <a:r>
              <a:rPr lang="en-US" sz="1600"/>
              <a:t>Motivation</a:t>
            </a:r>
            <a:endParaRPr sz="1600"/>
          </a:p>
          <a:p>
            <a:pPr marL="137160" lvl="0" indent="-238759" algn="l" rtl="0">
              <a:spcBef>
                <a:spcPts val="0"/>
              </a:spcBef>
              <a:spcAft>
                <a:spcPts val="0"/>
              </a:spcAft>
              <a:buClr>
                <a:srgbClr val="999999"/>
              </a:buClr>
              <a:buSzPts val="1600"/>
              <a:buChar char="●"/>
            </a:pPr>
            <a:r>
              <a:rPr lang="en-US" sz="1600">
                <a:solidFill>
                  <a:srgbClr val="999999"/>
                </a:solidFill>
              </a:rPr>
              <a:t>Our Project</a:t>
            </a:r>
            <a:endParaRPr sz="1600">
              <a:solidFill>
                <a:srgbClr val="999999"/>
              </a:solidFill>
            </a:endParaRPr>
          </a:p>
        </p:txBody>
      </p:sp>
      <p:sp>
        <p:nvSpPr>
          <p:cNvPr id="241" name="Google Shape;241;p29"/>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999999"/>
                </a:solidFill>
              </a:rPr>
              <a:t>Definitions</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Related work</a:t>
            </a:r>
            <a:endParaRPr sz="1600">
              <a:solidFill>
                <a:srgbClr val="B7B7B7"/>
              </a:solidFill>
            </a:endParaRPr>
          </a:p>
        </p:txBody>
      </p:sp>
      <p:sp>
        <p:nvSpPr>
          <p:cNvPr id="242" name="Google Shape;242;p29"/>
          <p:cNvSpPr txBox="1"/>
          <p:nvPr/>
        </p:nvSpPr>
        <p:spPr>
          <a:xfrm>
            <a:off x="4464834" y="1700900"/>
            <a:ext cx="4296000" cy="2288700"/>
          </a:xfrm>
          <a:prstGeom prst="rect">
            <a:avLst/>
          </a:prstGeom>
          <a:noFill/>
          <a:ln w="9525" cap="flat" cmpd="sng">
            <a:solidFill>
              <a:srgbClr val="1C4587"/>
            </a:solidFill>
            <a:prstDash val="dash"/>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800"/>
              </a:spcAft>
              <a:buNone/>
            </a:pPr>
            <a:r>
              <a:rPr lang="en-US" sz="1500" i="1">
                <a:solidFill>
                  <a:srgbClr val="00000A"/>
                </a:solidFill>
              </a:rPr>
              <a:t>“most Americans believe it is now harder to be well-informed and to determine which news is accurate. </a:t>
            </a:r>
            <a:r>
              <a:rPr lang="en-US" sz="1500" b="1" i="1" u="sng">
                <a:solidFill>
                  <a:srgbClr val="00000A"/>
                </a:solidFill>
              </a:rPr>
              <a:t>They increasingly perceive the media as biased and struggle to identify objective news sources.</a:t>
            </a:r>
            <a:r>
              <a:rPr lang="en-US" sz="1500" i="1">
                <a:solidFill>
                  <a:srgbClr val="00000A"/>
                </a:solidFill>
              </a:rPr>
              <a:t> They believe the media continue to have a critical role in our democracy but are not very positive about how the media are fulfilling that role.”</a:t>
            </a:r>
            <a:endParaRPr sz="1500"/>
          </a:p>
        </p:txBody>
      </p:sp>
      <p:pic>
        <p:nvPicPr>
          <p:cNvPr id="243" name="Google Shape;243;p29"/>
          <p:cNvPicPr preferRelativeResize="0"/>
          <p:nvPr/>
        </p:nvPicPr>
        <p:blipFill>
          <a:blip r:embed="rId4">
            <a:alphaModFix amt="50000"/>
          </a:blip>
          <a:stretch>
            <a:fillRect/>
          </a:stretch>
        </p:blipFill>
        <p:spPr>
          <a:xfrm>
            <a:off x="60175" y="32223"/>
            <a:ext cx="691647" cy="494033"/>
          </a:xfrm>
          <a:prstGeom prst="rect">
            <a:avLst/>
          </a:prstGeom>
          <a:noFill/>
          <a:ln>
            <a:noFill/>
          </a:ln>
        </p:spPr>
      </p:pic>
      <p:cxnSp>
        <p:nvCxnSpPr>
          <p:cNvPr id="244" name="Google Shape;244;p29"/>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245" name="Google Shape;245;p29"/>
          <p:cNvPicPr preferRelativeResize="0"/>
          <p:nvPr/>
        </p:nvPicPr>
        <p:blipFill>
          <a:blip r:embed="rId5">
            <a:alphaModFix amt="50000"/>
          </a:blip>
          <a:stretch>
            <a:fillRect/>
          </a:stretch>
        </p:blipFill>
        <p:spPr>
          <a:xfrm flipH="1">
            <a:off x="8527045" y="26344"/>
            <a:ext cx="594360" cy="534924"/>
          </a:xfrm>
          <a:prstGeom prst="rect">
            <a:avLst/>
          </a:prstGeom>
          <a:noFill/>
          <a:ln>
            <a:noFill/>
          </a:ln>
        </p:spPr>
      </p:pic>
      <p:sp>
        <p:nvSpPr>
          <p:cNvPr id="246" name="Google Shape;246;p29"/>
          <p:cNvSpPr txBox="1"/>
          <p:nvPr/>
        </p:nvSpPr>
        <p:spPr>
          <a:xfrm>
            <a:off x="233775" y="4087775"/>
            <a:ext cx="8526900" cy="731400"/>
          </a:xfrm>
          <a:prstGeom prst="rect">
            <a:avLst/>
          </a:prstGeom>
          <a:noFill/>
          <a:ln w="9525" cap="flat" cmpd="sng">
            <a:solidFill>
              <a:srgbClr val="1C4587"/>
            </a:solidFill>
            <a:prstDash val="dash"/>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800"/>
              </a:spcAft>
              <a:buNone/>
            </a:pPr>
            <a:r>
              <a:rPr lang="en-US" sz="1600" i="1">
                <a:solidFill>
                  <a:srgbClr val="00000A"/>
                </a:solidFill>
                <a:latin typeface="Times New Roman"/>
                <a:ea typeface="Times New Roman"/>
                <a:cs typeface="Times New Roman"/>
                <a:sym typeface="Times New Roman"/>
              </a:rPr>
              <a:t>“</a:t>
            </a:r>
            <a:r>
              <a:rPr lang="en-US" sz="1600" i="1">
                <a:solidFill>
                  <a:srgbClr val="181818"/>
                </a:solidFill>
                <a:highlight>
                  <a:srgbClr val="FFFFFF"/>
                </a:highlight>
                <a:latin typeface="Times New Roman"/>
                <a:ea typeface="Times New Roman"/>
                <a:cs typeface="Times New Roman"/>
                <a:sym typeface="Times New Roman"/>
              </a:rPr>
              <a:t>I have yet to see a piece of writing, political or non-political, that does not have a slant.  All writing slants the way a writer leans, and no man is born perpendicular.”</a:t>
            </a:r>
            <a:r>
              <a:rPr lang="en-US" sz="1600">
                <a:solidFill>
                  <a:srgbClr val="181818"/>
                </a:solidFill>
                <a:highlight>
                  <a:srgbClr val="FFFFFF"/>
                </a:highlight>
                <a:latin typeface="Times New Roman"/>
                <a:ea typeface="Times New Roman"/>
                <a:cs typeface="Times New Roman"/>
                <a:sym typeface="Times New Roman"/>
              </a:rPr>
              <a:t> - </a:t>
            </a:r>
            <a:r>
              <a:rPr lang="en-US" sz="1600" b="1">
                <a:solidFill>
                  <a:srgbClr val="181818"/>
                </a:solidFill>
                <a:highlight>
                  <a:srgbClr val="FFFFFF"/>
                </a:highlight>
                <a:latin typeface="Times New Roman"/>
                <a:ea typeface="Times New Roman"/>
                <a:cs typeface="Times New Roman"/>
                <a:sym typeface="Times New Roman"/>
              </a:rPr>
              <a:t>E. B. White</a:t>
            </a:r>
            <a:endParaRPr sz="1600" b="1"/>
          </a:p>
        </p:txBody>
      </p:sp>
      <p:sp>
        <p:nvSpPr>
          <p:cNvPr id="247" name="Google Shape;247;p29"/>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74"/>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50</a:t>
            </a:fld>
            <a:endParaRPr/>
          </a:p>
        </p:txBody>
      </p:sp>
      <p:sp>
        <p:nvSpPr>
          <p:cNvPr id="1109" name="Google Shape;1109;p74"/>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110" name="Google Shape;1110;p74"/>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4"/>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112" name="Google Shape;1112;p74"/>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4"/>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SzPts val="1600"/>
              <a:buChar char="●"/>
            </a:pPr>
            <a:r>
              <a:rPr lang="en-US" sz="1600"/>
              <a:t>Conditioning</a:t>
            </a:r>
            <a:endParaRPr sz="1600"/>
          </a:p>
        </p:txBody>
      </p:sp>
      <p:sp>
        <p:nvSpPr>
          <p:cNvPr id="1114" name="Google Shape;1114;p74"/>
          <p:cNvSpPr txBox="1"/>
          <p:nvPr/>
        </p:nvSpPr>
        <p:spPr>
          <a:xfrm>
            <a:off x="53331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Exploratory Analysis</a:t>
            </a:r>
            <a:endParaRPr sz="1600">
              <a:solidFill>
                <a:srgbClr val="B7B7B7"/>
              </a:solidFill>
            </a:endParaRPr>
          </a:p>
        </p:txBody>
      </p:sp>
      <p:pic>
        <p:nvPicPr>
          <p:cNvPr id="1115" name="Google Shape;1115;p74"/>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116" name="Google Shape;1116;p74"/>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117" name="Google Shape;1117;p74"/>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118" name="Google Shape;1118;p74"/>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1119" name="Google Shape;1119;p74"/>
          <p:cNvSpPr txBox="1"/>
          <p:nvPr/>
        </p:nvSpPr>
        <p:spPr>
          <a:xfrm>
            <a:off x="155475" y="1656075"/>
            <a:ext cx="8811600" cy="33477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Char char="●"/>
            </a:pPr>
            <a:r>
              <a:rPr lang="en-US" sz="1100">
                <a:solidFill>
                  <a:schemeClr val="dk1"/>
                </a:solidFill>
              </a:rPr>
              <a:t>The acquired data is in XML format and includes article text and several metadata fields (publisher, outlet, author, date, and a political leaning label)</a:t>
            </a:r>
            <a:endParaRPr sz="1100">
              <a:solidFill>
                <a:schemeClr val="dk1"/>
              </a:solidFill>
            </a:endParaRPr>
          </a:p>
          <a:p>
            <a:pPr marL="457200" lvl="0" indent="-298450" algn="l" rtl="0">
              <a:spcBef>
                <a:spcPts val="0"/>
              </a:spcBef>
              <a:spcAft>
                <a:spcPts val="0"/>
              </a:spcAft>
              <a:buClr>
                <a:schemeClr val="dk1"/>
              </a:buClr>
              <a:buSzPts val="1100"/>
              <a:buChar char="●"/>
            </a:pPr>
            <a:r>
              <a:rPr lang="en-US" sz="1100">
                <a:solidFill>
                  <a:schemeClr val="dk1"/>
                </a:solidFill>
              </a:rPr>
              <a:t>The conditioned data will consist of a columns for the article text and each metadata field with the following properties:</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Human readable</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English language</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Lowercase letters</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Published in 2015 (may go earlier) or later</a:t>
            </a:r>
            <a:endParaRPr sz="1100">
              <a:solidFill>
                <a:schemeClr val="dk1"/>
              </a:solidFill>
            </a:endParaRPr>
          </a:p>
          <a:p>
            <a:pPr marL="457200" lvl="0" indent="-298450" algn="l" rtl="0">
              <a:spcBef>
                <a:spcPts val="0"/>
              </a:spcBef>
              <a:spcAft>
                <a:spcPts val="0"/>
              </a:spcAft>
              <a:buClr>
                <a:schemeClr val="dk1"/>
              </a:buClr>
              <a:buSzPts val="1100"/>
              <a:buChar char="●"/>
            </a:pPr>
            <a:r>
              <a:rPr lang="en-US" sz="1100">
                <a:solidFill>
                  <a:schemeClr val="dk1"/>
                </a:solidFill>
              </a:rPr>
              <a:t>Conditioning the data may require the following steps:</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Remove all HTML/XML tags</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Change all text to lowercase</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Remove punctuation</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Remove non-English words</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Remove stop words</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Normalize political leaning score to the range -1 to +1</a:t>
            </a:r>
            <a:endParaRPr sz="1100">
              <a:solidFill>
                <a:schemeClr val="dk1"/>
              </a:solidFill>
            </a:endParaRPr>
          </a:p>
          <a:p>
            <a:pPr marL="457200" lvl="0" indent="-298450" algn="l" rtl="0">
              <a:spcBef>
                <a:spcPts val="0"/>
              </a:spcBef>
              <a:spcAft>
                <a:spcPts val="0"/>
              </a:spcAft>
              <a:buClr>
                <a:schemeClr val="dk1"/>
              </a:buClr>
              <a:buSzPts val="1100"/>
              <a:buChar char="●"/>
            </a:pPr>
            <a:r>
              <a:rPr lang="en-US" sz="1100">
                <a:solidFill>
                  <a:schemeClr val="dk1"/>
                </a:solidFill>
              </a:rPr>
              <a:t>Experimentation with Machine Learning models may reveal the need to keep some punctuation and stop words to improve model performance</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Quotation marks may indicate that the person being cited leans right while the article is left leaning</a:t>
            </a:r>
            <a:endParaRPr sz="1100">
              <a:solidFill>
                <a:schemeClr val="dk1"/>
              </a:solidFill>
            </a:endParaRPr>
          </a:p>
          <a:p>
            <a:pPr marL="914400" lvl="1" indent="-298450" algn="l" rtl="0">
              <a:spcBef>
                <a:spcPts val="0"/>
              </a:spcBef>
              <a:spcAft>
                <a:spcPts val="0"/>
              </a:spcAft>
              <a:buClr>
                <a:schemeClr val="dk1"/>
              </a:buClr>
              <a:buSzPts val="1100"/>
              <a:buChar char="○"/>
            </a:pPr>
            <a:r>
              <a:rPr lang="en-US" sz="1100">
                <a:solidFill>
                  <a:schemeClr val="dk1"/>
                </a:solidFill>
              </a:rPr>
              <a:t>The work “but” may indicate that a left-leaning statement is qualified by a clause that renders the statement right leaning</a:t>
            </a:r>
            <a:endParaRPr sz="11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5"/>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51</a:t>
            </a:fld>
            <a:endParaRPr/>
          </a:p>
        </p:txBody>
      </p:sp>
      <p:sp>
        <p:nvSpPr>
          <p:cNvPr id="1126" name="Google Shape;1126;p75"/>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127" name="Google Shape;1127;p75"/>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5"/>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129" name="Google Shape;1129;p75"/>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5"/>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1131" name="Google Shape;1131;p75"/>
          <p:cNvSpPr txBox="1"/>
          <p:nvPr/>
        </p:nvSpPr>
        <p:spPr>
          <a:xfrm>
            <a:off x="5333149" y="890800"/>
            <a:ext cx="2454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chemeClr val="dk1"/>
              </a:buClr>
              <a:buSzPts val="1600"/>
              <a:buChar char="●"/>
            </a:pPr>
            <a:r>
              <a:rPr lang="en-US" sz="1600">
                <a:solidFill>
                  <a:schemeClr val="dk1"/>
                </a:solidFill>
              </a:rPr>
              <a:t>Exploratory Analysis</a:t>
            </a:r>
            <a:endParaRPr sz="1600">
              <a:solidFill>
                <a:srgbClr val="B7B7B7"/>
              </a:solidFill>
            </a:endParaRPr>
          </a:p>
        </p:txBody>
      </p:sp>
      <p:pic>
        <p:nvPicPr>
          <p:cNvPr id="1132" name="Google Shape;1132;p75"/>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133" name="Google Shape;1133;p75"/>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134" name="Google Shape;1134;p75"/>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135" name="Google Shape;1135;p75"/>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1136" name="Google Shape;1136;p75"/>
          <p:cNvPicPr preferRelativeResize="0"/>
          <p:nvPr/>
        </p:nvPicPr>
        <p:blipFill>
          <a:blip r:embed="rId5">
            <a:alphaModFix/>
          </a:blip>
          <a:stretch>
            <a:fillRect/>
          </a:stretch>
        </p:blipFill>
        <p:spPr>
          <a:xfrm>
            <a:off x="1007000" y="2128312"/>
            <a:ext cx="2883649" cy="1489150"/>
          </a:xfrm>
          <a:prstGeom prst="rect">
            <a:avLst/>
          </a:prstGeom>
          <a:noFill/>
          <a:ln>
            <a:noFill/>
          </a:ln>
        </p:spPr>
      </p:pic>
      <p:graphicFrame>
        <p:nvGraphicFramePr>
          <p:cNvPr id="1137" name="Google Shape;1137;p75"/>
          <p:cNvGraphicFramePr/>
          <p:nvPr/>
        </p:nvGraphicFramePr>
        <p:xfrm>
          <a:off x="622500" y="3678210"/>
          <a:ext cx="3000000" cy="3000000"/>
        </p:xfrm>
        <a:graphic>
          <a:graphicData uri="http://schemas.openxmlformats.org/drawingml/2006/table">
            <a:tbl>
              <a:tblPr>
                <a:noFill/>
                <a:tableStyleId>{64CDFD2E-BAD1-4CB5-946D-FF68822002CF}</a:tableStyleId>
              </a:tblPr>
              <a:tblGrid>
                <a:gridCol w="1332525">
                  <a:extLst>
                    <a:ext uri="{9D8B030D-6E8A-4147-A177-3AD203B41FA5}">
                      <a16:colId xmlns:a16="http://schemas.microsoft.com/office/drawing/2014/main" val="20000"/>
                    </a:ext>
                  </a:extLst>
                </a:gridCol>
                <a:gridCol w="1332525">
                  <a:extLst>
                    <a:ext uri="{9D8B030D-6E8A-4147-A177-3AD203B41FA5}">
                      <a16:colId xmlns:a16="http://schemas.microsoft.com/office/drawing/2014/main" val="20001"/>
                    </a:ext>
                  </a:extLst>
                </a:gridCol>
                <a:gridCol w="1332525">
                  <a:extLst>
                    <a:ext uri="{9D8B030D-6E8A-4147-A177-3AD203B41FA5}">
                      <a16:colId xmlns:a16="http://schemas.microsoft.com/office/drawing/2014/main" val="20002"/>
                    </a:ext>
                  </a:extLst>
                </a:gridCol>
                <a:gridCol w="1332525">
                  <a:extLst>
                    <a:ext uri="{9D8B030D-6E8A-4147-A177-3AD203B41FA5}">
                      <a16:colId xmlns:a16="http://schemas.microsoft.com/office/drawing/2014/main" val="20003"/>
                    </a:ext>
                  </a:extLst>
                </a:gridCol>
                <a:gridCol w="1332525">
                  <a:extLst>
                    <a:ext uri="{9D8B030D-6E8A-4147-A177-3AD203B41FA5}">
                      <a16:colId xmlns:a16="http://schemas.microsoft.com/office/drawing/2014/main" val="20004"/>
                    </a:ext>
                  </a:extLst>
                </a:gridCol>
                <a:gridCol w="1332525">
                  <a:extLst>
                    <a:ext uri="{9D8B030D-6E8A-4147-A177-3AD203B41FA5}">
                      <a16:colId xmlns:a16="http://schemas.microsoft.com/office/drawing/2014/main" val="20005"/>
                    </a:ext>
                  </a:extLst>
                </a:gridCol>
              </a:tblGrid>
              <a:tr h="317350">
                <a:tc>
                  <a:txBody>
                    <a:bodyPr/>
                    <a:lstStyle/>
                    <a:p>
                      <a:pPr marL="0" lvl="0" indent="0" algn="ctr" rtl="0">
                        <a:spcBef>
                          <a:spcPts val="0"/>
                        </a:spcBef>
                        <a:spcAft>
                          <a:spcPts val="0"/>
                        </a:spcAft>
                        <a:buNone/>
                      </a:pPr>
                      <a:r>
                        <a:rPr lang="en-US" sz="1200" b="1"/>
                        <a:t>Hyperpartisan</a:t>
                      </a:r>
                      <a:endParaRPr sz="1200" b="1"/>
                    </a:p>
                  </a:txBody>
                  <a:tcPr marL="91425" marR="91425" marT="91425" marB="91425">
                    <a:solidFill>
                      <a:srgbClr val="CCCCCC"/>
                    </a:solidFill>
                  </a:tcPr>
                </a:tc>
                <a:tc>
                  <a:txBody>
                    <a:bodyPr/>
                    <a:lstStyle/>
                    <a:p>
                      <a:pPr marL="0" lvl="0" indent="0" algn="ctr" rtl="0">
                        <a:spcBef>
                          <a:spcPts val="0"/>
                        </a:spcBef>
                        <a:spcAft>
                          <a:spcPts val="0"/>
                        </a:spcAft>
                        <a:buNone/>
                      </a:pPr>
                      <a:r>
                        <a:rPr lang="en-US" sz="1200" b="1"/>
                        <a:t>Left</a:t>
                      </a:r>
                      <a:endParaRPr sz="1200" b="1"/>
                    </a:p>
                  </a:txBody>
                  <a:tcPr marL="91425" marR="91425" marT="91425" marB="91425">
                    <a:solidFill>
                      <a:srgbClr val="CCCCCC"/>
                    </a:solidFill>
                  </a:tcPr>
                </a:tc>
                <a:tc>
                  <a:txBody>
                    <a:bodyPr/>
                    <a:lstStyle/>
                    <a:p>
                      <a:pPr marL="0" lvl="0" indent="0" algn="ctr" rtl="0">
                        <a:spcBef>
                          <a:spcPts val="0"/>
                        </a:spcBef>
                        <a:spcAft>
                          <a:spcPts val="0"/>
                        </a:spcAft>
                        <a:buNone/>
                      </a:pPr>
                      <a:r>
                        <a:rPr lang="en-US" sz="1200" b="1"/>
                        <a:t>Left Center</a:t>
                      </a:r>
                      <a:endParaRPr sz="1200" b="1"/>
                    </a:p>
                  </a:txBody>
                  <a:tcPr marL="91425" marR="91425" marT="91425" marB="91425">
                    <a:solidFill>
                      <a:srgbClr val="CCCCCC"/>
                    </a:solidFill>
                  </a:tcPr>
                </a:tc>
                <a:tc>
                  <a:txBody>
                    <a:bodyPr/>
                    <a:lstStyle/>
                    <a:p>
                      <a:pPr marL="0" lvl="0" indent="0" algn="ctr" rtl="0">
                        <a:spcBef>
                          <a:spcPts val="0"/>
                        </a:spcBef>
                        <a:spcAft>
                          <a:spcPts val="0"/>
                        </a:spcAft>
                        <a:buNone/>
                      </a:pPr>
                      <a:r>
                        <a:rPr lang="en-US" sz="1200" b="1"/>
                        <a:t>Center</a:t>
                      </a:r>
                      <a:endParaRPr sz="1200" b="1"/>
                    </a:p>
                  </a:txBody>
                  <a:tcPr marL="91425" marR="91425" marT="91425" marB="91425">
                    <a:solidFill>
                      <a:srgbClr val="CCCCCC"/>
                    </a:solidFill>
                  </a:tcPr>
                </a:tc>
                <a:tc>
                  <a:txBody>
                    <a:bodyPr/>
                    <a:lstStyle/>
                    <a:p>
                      <a:pPr marL="0" lvl="0" indent="0" algn="ctr" rtl="0">
                        <a:spcBef>
                          <a:spcPts val="0"/>
                        </a:spcBef>
                        <a:spcAft>
                          <a:spcPts val="0"/>
                        </a:spcAft>
                        <a:buNone/>
                      </a:pPr>
                      <a:r>
                        <a:rPr lang="en-US" sz="1200" b="1"/>
                        <a:t>Right Center</a:t>
                      </a:r>
                      <a:endParaRPr sz="1200" b="1"/>
                    </a:p>
                  </a:txBody>
                  <a:tcPr marL="91425" marR="91425" marT="91425" marB="91425">
                    <a:solidFill>
                      <a:srgbClr val="CCCCCC"/>
                    </a:solidFill>
                  </a:tcPr>
                </a:tc>
                <a:tc>
                  <a:txBody>
                    <a:bodyPr/>
                    <a:lstStyle/>
                    <a:p>
                      <a:pPr marL="0" lvl="0" indent="0" algn="ctr" rtl="0">
                        <a:spcBef>
                          <a:spcPts val="0"/>
                        </a:spcBef>
                        <a:spcAft>
                          <a:spcPts val="0"/>
                        </a:spcAft>
                        <a:buNone/>
                      </a:pPr>
                      <a:r>
                        <a:rPr lang="en-US" sz="1200" b="1"/>
                        <a:t>Right</a:t>
                      </a:r>
                      <a:endParaRPr sz="1200" b="1"/>
                    </a:p>
                  </a:txBody>
                  <a:tcPr marL="91425" marR="91425" marT="91425" marB="91425">
                    <a:solidFill>
                      <a:srgbClr val="CCCCCC"/>
                    </a:solidFill>
                  </a:tcPr>
                </a:tc>
                <a:extLst>
                  <a:ext uri="{0D108BD9-81ED-4DB2-BD59-A6C34878D82A}">
                    <a16:rowId xmlns:a16="http://schemas.microsoft.com/office/drawing/2014/main" val="10000"/>
                  </a:ext>
                </a:extLst>
              </a:tr>
              <a:tr h="319025">
                <a:tc>
                  <a:txBody>
                    <a:bodyPr/>
                    <a:lstStyle/>
                    <a:p>
                      <a:pPr marL="0" lvl="0" indent="0" algn="ctr" rtl="0">
                        <a:spcBef>
                          <a:spcPts val="0"/>
                        </a:spcBef>
                        <a:spcAft>
                          <a:spcPts val="0"/>
                        </a:spcAft>
                        <a:buNone/>
                      </a:pPr>
                      <a:r>
                        <a:rPr lang="en-US" sz="1200" b="1"/>
                        <a:t>False</a:t>
                      </a:r>
                      <a:endParaRPr sz="1200" b="1"/>
                    </a:p>
                  </a:txBody>
                  <a:tcPr marL="91425" marR="91425" marT="91425" marB="91425"/>
                </a:tc>
                <a:tc>
                  <a:txBody>
                    <a:bodyPr/>
                    <a:lstStyle/>
                    <a:p>
                      <a:pPr marL="0" lvl="0" indent="0" algn="ctr" rtl="0">
                        <a:spcBef>
                          <a:spcPts val="0"/>
                        </a:spcBef>
                        <a:spcAft>
                          <a:spcPts val="0"/>
                        </a:spcAft>
                        <a:buNone/>
                      </a:pPr>
                      <a:endParaRPr sz="1200"/>
                    </a:p>
                  </a:txBody>
                  <a:tcPr marL="91425" marR="91425" marT="91425" marB="91425"/>
                </a:tc>
                <a:tc>
                  <a:txBody>
                    <a:bodyPr/>
                    <a:lstStyle/>
                    <a:p>
                      <a:pPr marL="0" lvl="0" indent="0" algn="ctr" rtl="0">
                        <a:spcBef>
                          <a:spcPts val="0"/>
                        </a:spcBef>
                        <a:spcAft>
                          <a:spcPts val="0"/>
                        </a:spcAft>
                        <a:buNone/>
                      </a:pPr>
                      <a:r>
                        <a:rPr lang="en-US" sz="1200"/>
                        <a:t>70,053</a:t>
                      </a:r>
                      <a:endParaRPr sz="1200"/>
                    </a:p>
                  </a:txBody>
                  <a:tcPr marL="91425" marR="91425" marT="91425" marB="91425"/>
                </a:tc>
                <a:tc>
                  <a:txBody>
                    <a:bodyPr/>
                    <a:lstStyle/>
                    <a:p>
                      <a:pPr marL="0" lvl="0" indent="0" algn="ctr" rtl="0">
                        <a:spcBef>
                          <a:spcPts val="0"/>
                        </a:spcBef>
                        <a:spcAft>
                          <a:spcPts val="0"/>
                        </a:spcAft>
                        <a:buNone/>
                      </a:pPr>
                      <a:r>
                        <a:rPr lang="en-US" sz="1200"/>
                        <a:t>187,114</a:t>
                      </a:r>
                      <a:endParaRPr sz="1200"/>
                    </a:p>
                  </a:txBody>
                  <a:tcPr marL="91425" marR="91425" marT="91425" marB="91425"/>
                </a:tc>
                <a:tc>
                  <a:txBody>
                    <a:bodyPr/>
                    <a:lstStyle/>
                    <a:p>
                      <a:pPr marL="0" lvl="0" indent="0" algn="ctr" rtl="0">
                        <a:spcBef>
                          <a:spcPts val="0"/>
                        </a:spcBef>
                        <a:spcAft>
                          <a:spcPts val="0"/>
                        </a:spcAft>
                        <a:buNone/>
                      </a:pPr>
                      <a:r>
                        <a:rPr lang="en-US" sz="1200"/>
                        <a:t>42,833</a:t>
                      </a:r>
                      <a:endParaRPr sz="1200"/>
                    </a:p>
                  </a:txBody>
                  <a:tcPr marL="91425" marR="91425" marT="91425" marB="91425"/>
                </a:tc>
                <a:tc>
                  <a:txBody>
                    <a:bodyPr/>
                    <a:lstStyle/>
                    <a:p>
                      <a:pPr marL="0" lvl="0" indent="0" algn="ctr" rtl="0">
                        <a:spcBef>
                          <a:spcPts val="0"/>
                        </a:spcBef>
                        <a:spcAft>
                          <a:spcPts val="0"/>
                        </a:spcAft>
                        <a:buNone/>
                      </a:pPr>
                      <a:endParaRPr sz="1200"/>
                    </a:p>
                  </a:txBody>
                  <a:tcPr marL="91425" marR="91425" marT="91425" marB="91425"/>
                </a:tc>
                <a:extLst>
                  <a:ext uri="{0D108BD9-81ED-4DB2-BD59-A6C34878D82A}">
                    <a16:rowId xmlns:a16="http://schemas.microsoft.com/office/drawing/2014/main" val="10001"/>
                  </a:ext>
                </a:extLst>
              </a:tr>
              <a:tr h="319025">
                <a:tc>
                  <a:txBody>
                    <a:bodyPr/>
                    <a:lstStyle/>
                    <a:p>
                      <a:pPr marL="0" lvl="0" indent="0" algn="ctr" rtl="0">
                        <a:spcBef>
                          <a:spcPts val="0"/>
                        </a:spcBef>
                        <a:spcAft>
                          <a:spcPts val="0"/>
                        </a:spcAft>
                        <a:buNone/>
                      </a:pPr>
                      <a:r>
                        <a:rPr lang="en-US" sz="1200" b="1"/>
                        <a:t>True</a:t>
                      </a:r>
                      <a:endParaRPr sz="1200" b="1"/>
                    </a:p>
                  </a:txBody>
                  <a:tcPr marL="91425" marR="91425" marT="91425" marB="91425"/>
                </a:tc>
                <a:tc>
                  <a:txBody>
                    <a:bodyPr/>
                    <a:lstStyle/>
                    <a:p>
                      <a:pPr marL="0" lvl="0" indent="0" algn="ctr" rtl="0">
                        <a:spcBef>
                          <a:spcPts val="0"/>
                        </a:spcBef>
                        <a:spcAft>
                          <a:spcPts val="0"/>
                        </a:spcAft>
                        <a:buNone/>
                      </a:pPr>
                      <a:r>
                        <a:rPr lang="en-US" sz="1200"/>
                        <a:t>150,000</a:t>
                      </a:r>
                      <a:endParaRPr sz="1200"/>
                    </a:p>
                  </a:txBody>
                  <a:tcPr marL="91425" marR="91425" marT="91425" marB="91425"/>
                </a:tc>
                <a:tc>
                  <a:txBody>
                    <a:bodyPr/>
                    <a:lstStyle/>
                    <a:p>
                      <a:pPr marL="0" lvl="0" indent="0" algn="ctr" rtl="0">
                        <a:spcBef>
                          <a:spcPts val="0"/>
                        </a:spcBef>
                        <a:spcAft>
                          <a:spcPts val="0"/>
                        </a:spcAft>
                        <a:buNone/>
                      </a:pPr>
                      <a:endParaRPr sz="1200"/>
                    </a:p>
                  </a:txBody>
                  <a:tcPr marL="91425" marR="91425" marT="91425" marB="91425"/>
                </a:tc>
                <a:tc>
                  <a:txBody>
                    <a:bodyPr/>
                    <a:lstStyle/>
                    <a:p>
                      <a:pPr marL="0" lvl="0" indent="0" algn="ctr" rtl="0">
                        <a:spcBef>
                          <a:spcPts val="0"/>
                        </a:spcBef>
                        <a:spcAft>
                          <a:spcPts val="0"/>
                        </a:spcAft>
                        <a:buNone/>
                      </a:pPr>
                      <a:endParaRPr sz="1200"/>
                    </a:p>
                  </a:txBody>
                  <a:tcPr marL="91425" marR="91425" marT="91425" marB="91425"/>
                </a:tc>
                <a:tc>
                  <a:txBody>
                    <a:bodyPr/>
                    <a:lstStyle/>
                    <a:p>
                      <a:pPr marL="0" lvl="0" indent="0" algn="ctr" rtl="0">
                        <a:spcBef>
                          <a:spcPts val="0"/>
                        </a:spcBef>
                        <a:spcAft>
                          <a:spcPts val="0"/>
                        </a:spcAft>
                        <a:buNone/>
                      </a:pPr>
                      <a:endParaRPr sz="1200"/>
                    </a:p>
                  </a:txBody>
                  <a:tcPr marL="91425" marR="91425" marT="91425" marB="91425"/>
                </a:tc>
                <a:tc>
                  <a:txBody>
                    <a:bodyPr/>
                    <a:lstStyle/>
                    <a:p>
                      <a:pPr marL="0" lvl="0" indent="0" algn="ctr" rtl="0">
                        <a:spcBef>
                          <a:spcPts val="0"/>
                        </a:spcBef>
                        <a:spcAft>
                          <a:spcPts val="0"/>
                        </a:spcAft>
                        <a:buNone/>
                      </a:pPr>
                      <a:r>
                        <a:rPr lang="en-US" sz="1200"/>
                        <a:t>150,000</a:t>
                      </a:r>
                      <a:endParaRPr sz="1200"/>
                    </a:p>
                  </a:txBody>
                  <a:tcPr marL="91425" marR="91425" marT="91425" marB="91425"/>
                </a:tc>
                <a:extLst>
                  <a:ext uri="{0D108BD9-81ED-4DB2-BD59-A6C34878D82A}">
                    <a16:rowId xmlns:a16="http://schemas.microsoft.com/office/drawing/2014/main" val="10002"/>
                  </a:ext>
                </a:extLst>
              </a:tr>
            </a:tbl>
          </a:graphicData>
        </a:graphic>
      </p:graphicFrame>
      <p:pic>
        <p:nvPicPr>
          <p:cNvPr id="1138" name="Google Shape;1138;p75"/>
          <p:cNvPicPr preferRelativeResize="0"/>
          <p:nvPr/>
        </p:nvPicPr>
        <p:blipFill>
          <a:blip r:embed="rId6">
            <a:alphaModFix/>
          </a:blip>
          <a:stretch>
            <a:fillRect/>
          </a:stretch>
        </p:blipFill>
        <p:spPr>
          <a:xfrm>
            <a:off x="4734550" y="2128356"/>
            <a:ext cx="2883649" cy="1489120"/>
          </a:xfrm>
          <a:prstGeom prst="rect">
            <a:avLst/>
          </a:prstGeom>
          <a:noFill/>
          <a:ln>
            <a:noFill/>
          </a:ln>
        </p:spPr>
      </p:pic>
      <p:sp>
        <p:nvSpPr>
          <p:cNvPr id="1139" name="Google Shape;1139;p75"/>
          <p:cNvSpPr txBox="1">
            <a:spLocks noGrp="1"/>
          </p:cNvSpPr>
          <p:nvPr>
            <p:ph type="title"/>
          </p:nvPr>
        </p:nvSpPr>
        <p:spPr>
          <a:xfrm>
            <a:off x="12400" y="1578102"/>
            <a:ext cx="9144000" cy="5502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rgbClr val="000000"/>
                </a:solidFill>
                <a:latin typeface="Arial"/>
                <a:ea typeface="Arial"/>
                <a:cs typeface="Arial"/>
                <a:sym typeface="Arial"/>
              </a:rPr>
              <a:t>Exploratory Data Analysis (Train)</a:t>
            </a:r>
            <a:endParaRPr sz="2800">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76"/>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52</a:t>
            </a:fld>
            <a:endParaRPr/>
          </a:p>
        </p:txBody>
      </p:sp>
      <p:sp>
        <p:nvSpPr>
          <p:cNvPr id="1146" name="Google Shape;1146;p76"/>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147" name="Google Shape;1147;p76"/>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149" name="Google Shape;1149;p76"/>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1151" name="Google Shape;1151;p76"/>
          <p:cNvSpPr txBox="1"/>
          <p:nvPr/>
        </p:nvSpPr>
        <p:spPr>
          <a:xfrm>
            <a:off x="5333149" y="890800"/>
            <a:ext cx="2454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chemeClr val="dk1"/>
              </a:buClr>
              <a:buSzPts val="1600"/>
              <a:buChar char="●"/>
            </a:pPr>
            <a:r>
              <a:rPr lang="en-US" sz="1600">
                <a:solidFill>
                  <a:schemeClr val="dk1"/>
                </a:solidFill>
              </a:rPr>
              <a:t>Exploratory Analysis</a:t>
            </a:r>
            <a:endParaRPr sz="1600">
              <a:solidFill>
                <a:srgbClr val="B7B7B7"/>
              </a:solidFill>
            </a:endParaRPr>
          </a:p>
        </p:txBody>
      </p:sp>
      <p:pic>
        <p:nvPicPr>
          <p:cNvPr id="1152" name="Google Shape;1152;p76"/>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153" name="Google Shape;1153;p76"/>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154" name="Google Shape;1154;p76"/>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155" name="Google Shape;1155;p76"/>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1156" name="Google Shape;1156;p76"/>
          <p:cNvSpPr txBox="1">
            <a:spLocks noGrp="1"/>
          </p:cNvSpPr>
          <p:nvPr>
            <p:ph type="title"/>
          </p:nvPr>
        </p:nvSpPr>
        <p:spPr>
          <a:xfrm>
            <a:off x="12400" y="1578102"/>
            <a:ext cx="9144000" cy="5502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rgbClr val="000000"/>
                </a:solidFill>
                <a:latin typeface="Arial"/>
                <a:ea typeface="Arial"/>
                <a:cs typeface="Arial"/>
                <a:sym typeface="Arial"/>
              </a:rPr>
              <a:t>Exploratory Data Analysis (Train)</a:t>
            </a:r>
            <a:endParaRPr sz="2800">
              <a:solidFill>
                <a:srgbClr val="000000"/>
              </a:solidFill>
              <a:latin typeface="Arial"/>
              <a:ea typeface="Arial"/>
              <a:cs typeface="Arial"/>
              <a:sym typeface="Arial"/>
            </a:endParaRPr>
          </a:p>
        </p:txBody>
      </p:sp>
      <p:pic>
        <p:nvPicPr>
          <p:cNvPr id="1157" name="Google Shape;1157;p76"/>
          <p:cNvPicPr preferRelativeResize="0"/>
          <p:nvPr/>
        </p:nvPicPr>
        <p:blipFill>
          <a:blip r:embed="rId5">
            <a:alphaModFix/>
          </a:blip>
          <a:stretch>
            <a:fillRect/>
          </a:stretch>
        </p:blipFill>
        <p:spPr>
          <a:xfrm>
            <a:off x="1851214" y="2113025"/>
            <a:ext cx="5441572" cy="27207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77"/>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53</a:t>
            </a:fld>
            <a:endParaRPr/>
          </a:p>
        </p:txBody>
      </p:sp>
      <p:sp>
        <p:nvSpPr>
          <p:cNvPr id="1164" name="Google Shape;1164;p77"/>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165" name="Google Shape;1165;p77"/>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7"/>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167" name="Google Shape;1167;p77"/>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7"/>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1169" name="Google Shape;1169;p77"/>
          <p:cNvSpPr txBox="1"/>
          <p:nvPr/>
        </p:nvSpPr>
        <p:spPr>
          <a:xfrm>
            <a:off x="5333149" y="890800"/>
            <a:ext cx="2454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chemeClr val="dk1"/>
              </a:buClr>
              <a:buSzPts val="1600"/>
              <a:buChar char="●"/>
            </a:pPr>
            <a:r>
              <a:rPr lang="en-US" sz="1600">
                <a:solidFill>
                  <a:schemeClr val="dk1"/>
                </a:solidFill>
              </a:rPr>
              <a:t>Exploratory Analysis</a:t>
            </a:r>
            <a:endParaRPr sz="1600">
              <a:solidFill>
                <a:srgbClr val="B7B7B7"/>
              </a:solidFill>
            </a:endParaRPr>
          </a:p>
        </p:txBody>
      </p:sp>
      <p:pic>
        <p:nvPicPr>
          <p:cNvPr id="1170" name="Google Shape;1170;p77"/>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171" name="Google Shape;1171;p77"/>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172" name="Google Shape;1172;p77"/>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173" name="Google Shape;1173;p77"/>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1174" name="Google Shape;1174;p77"/>
          <p:cNvSpPr txBox="1">
            <a:spLocks noGrp="1"/>
          </p:cNvSpPr>
          <p:nvPr>
            <p:ph type="title"/>
          </p:nvPr>
        </p:nvSpPr>
        <p:spPr>
          <a:xfrm>
            <a:off x="12400" y="1578102"/>
            <a:ext cx="9144000" cy="5502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rgbClr val="000000"/>
                </a:solidFill>
                <a:latin typeface="Arial"/>
                <a:ea typeface="Arial"/>
                <a:cs typeface="Arial"/>
                <a:sym typeface="Arial"/>
              </a:rPr>
              <a:t>Exploratory Data Analysis (Train - Post Conditioning)</a:t>
            </a:r>
            <a:endParaRPr sz="2800">
              <a:solidFill>
                <a:srgbClr val="000000"/>
              </a:solidFill>
              <a:latin typeface="Arial"/>
              <a:ea typeface="Arial"/>
              <a:cs typeface="Arial"/>
              <a:sym typeface="Arial"/>
            </a:endParaRPr>
          </a:p>
        </p:txBody>
      </p:sp>
      <p:pic>
        <p:nvPicPr>
          <p:cNvPr id="1175" name="Google Shape;1175;p77"/>
          <p:cNvPicPr preferRelativeResize="0"/>
          <p:nvPr/>
        </p:nvPicPr>
        <p:blipFill>
          <a:blip r:embed="rId5">
            <a:alphaModFix/>
          </a:blip>
          <a:stretch>
            <a:fillRect/>
          </a:stretch>
        </p:blipFill>
        <p:spPr>
          <a:xfrm>
            <a:off x="1647709" y="1966310"/>
            <a:ext cx="5848581" cy="292429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78"/>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54</a:t>
            </a:fld>
            <a:endParaRPr/>
          </a:p>
        </p:txBody>
      </p:sp>
      <p:sp>
        <p:nvSpPr>
          <p:cNvPr id="1182" name="Google Shape;1182;p78"/>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183" name="Google Shape;1183;p78"/>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8"/>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185" name="Google Shape;1185;p78"/>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8"/>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1187" name="Google Shape;1187;p78"/>
          <p:cNvSpPr txBox="1"/>
          <p:nvPr/>
        </p:nvSpPr>
        <p:spPr>
          <a:xfrm>
            <a:off x="5333149" y="890800"/>
            <a:ext cx="2454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chemeClr val="dk1"/>
              </a:buClr>
              <a:buSzPts val="1600"/>
              <a:buChar char="●"/>
            </a:pPr>
            <a:r>
              <a:rPr lang="en-US" sz="1600">
                <a:solidFill>
                  <a:schemeClr val="dk1"/>
                </a:solidFill>
              </a:rPr>
              <a:t>Exploratory Analysis</a:t>
            </a:r>
            <a:endParaRPr sz="1600">
              <a:solidFill>
                <a:srgbClr val="B7B7B7"/>
              </a:solidFill>
            </a:endParaRPr>
          </a:p>
        </p:txBody>
      </p:sp>
      <p:pic>
        <p:nvPicPr>
          <p:cNvPr id="1188" name="Google Shape;1188;p78"/>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189" name="Google Shape;1189;p78"/>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190" name="Google Shape;1190;p78"/>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191" name="Google Shape;1191;p78"/>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1192" name="Google Shape;1192;p78"/>
          <p:cNvSpPr txBox="1">
            <a:spLocks noGrp="1"/>
          </p:cNvSpPr>
          <p:nvPr>
            <p:ph type="title"/>
          </p:nvPr>
        </p:nvSpPr>
        <p:spPr>
          <a:xfrm>
            <a:off x="12400" y="1578102"/>
            <a:ext cx="9144000" cy="5502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rgbClr val="000000"/>
                </a:solidFill>
                <a:latin typeface="Arial"/>
                <a:ea typeface="Arial"/>
                <a:cs typeface="Arial"/>
                <a:sym typeface="Arial"/>
              </a:rPr>
              <a:t>Exploratory Data Analysis (Train)</a:t>
            </a:r>
            <a:endParaRPr sz="2800">
              <a:solidFill>
                <a:srgbClr val="000000"/>
              </a:solidFill>
              <a:latin typeface="Arial"/>
              <a:ea typeface="Arial"/>
              <a:cs typeface="Arial"/>
              <a:sym typeface="Arial"/>
            </a:endParaRPr>
          </a:p>
        </p:txBody>
      </p:sp>
      <p:pic>
        <p:nvPicPr>
          <p:cNvPr id="1193" name="Google Shape;1193;p78"/>
          <p:cNvPicPr preferRelativeResize="0"/>
          <p:nvPr/>
        </p:nvPicPr>
        <p:blipFill>
          <a:blip r:embed="rId5">
            <a:alphaModFix/>
          </a:blip>
          <a:stretch>
            <a:fillRect/>
          </a:stretch>
        </p:blipFill>
        <p:spPr>
          <a:xfrm>
            <a:off x="2813024" y="2057350"/>
            <a:ext cx="3517952" cy="2786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79"/>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55</a:t>
            </a:fld>
            <a:endParaRPr/>
          </a:p>
        </p:txBody>
      </p:sp>
      <p:sp>
        <p:nvSpPr>
          <p:cNvPr id="1200" name="Google Shape;1200;p79"/>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201" name="Google Shape;1201;p79"/>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9"/>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203" name="Google Shape;1203;p79"/>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9"/>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1205" name="Google Shape;1205;p79"/>
          <p:cNvSpPr txBox="1"/>
          <p:nvPr/>
        </p:nvSpPr>
        <p:spPr>
          <a:xfrm>
            <a:off x="5333149" y="890800"/>
            <a:ext cx="2454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chemeClr val="dk1"/>
              </a:buClr>
              <a:buSzPts val="1600"/>
              <a:buChar char="●"/>
            </a:pPr>
            <a:r>
              <a:rPr lang="en-US" sz="1600">
                <a:solidFill>
                  <a:schemeClr val="dk1"/>
                </a:solidFill>
              </a:rPr>
              <a:t>Exploratory Analysis</a:t>
            </a:r>
            <a:endParaRPr sz="1600">
              <a:solidFill>
                <a:srgbClr val="B7B7B7"/>
              </a:solidFill>
            </a:endParaRPr>
          </a:p>
        </p:txBody>
      </p:sp>
      <p:pic>
        <p:nvPicPr>
          <p:cNvPr id="1206" name="Google Shape;1206;p79"/>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207" name="Google Shape;1207;p79"/>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208" name="Google Shape;1208;p79"/>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209" name="Google Shape;1209;p79"/>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1210" name="Google Shape;1210;p79"/>
          <p:cNvSpPr txBox="1">
            <a:spLocks noGrp="1"/>
          </p:cNvSpPr>
          <p:nvPr>
            <p:ph type="title"/>
          </p:nvPr>
        </p:nvSpPr>
        <p:spPr>
          <a:xfrm>
            <a:off x="12400" y="1578102"/>
            <a:ext cx="9144000" cy="5502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rgbClr val="000000"/>
                </a:solidFill>
                <a:latin typeface="Arial"/>
                <a:ea typeface="Arial"/>
                <a:cs typeface="Arial"/>
                <a:sym typeface="Arial"/>
              </a:rPr>
              <a:t>Exploratory Data Analysis (Test)</a:t>
            </a:r>
            <a:endParaRPr sz="2800">
              <a:solidFill>
                <a:srgbClr val="000000"/>
              </a:solidFill>
              <a:latin typeface="Arial"/>
              <a:ea typeface="Arial"/>
              <a:cs typeface="Arial"/>
              <a:sym typeface="Arial"/>
            </a:endParaRPr>
          </a:p>
        </p:txBody>
      </p:sp>
      <p:graphicFrame>
        <p:nvGraphicFramePr>
          <p:cNvPr id="1211" name="Google Shape;1211;p79"/>
          <p:cNvGraphicFramePr/>
          <p:nvPr/>
        </p:nvGraphicFramePr>
        <p:xfrm>
          <a:off x="622500" y="3506698"/>
          <a:ext cx="3000000" cy="3000000"/>
        </p:xfrm>
        <a:graphic>
          <a:graphicData uri="http://schemas.openxmlformats.org/drawingml/2006/table">
            <a:tbl>
              <a:tblPr>
                <a:noFill/>
                <a:tableStyleId>{64CDFD2E-BAD1-4CB5-946D-FF68822002CF}</a:tableStyleId>
              </a:tblPr>
              <a:tblGrid>
                <a:gridCol w="1332525">
                  <a:extLst>
                    <a:ext uri="{9D8B030D-6E8A-4147-A177-3AD203B41FA5}">
                      <a16:colId xmlns:a16="http://schemas.microsoft.com/office/drawing/2014/main" val="20000"/>
                    </a:ext>
                  </a:extLst>
                </a:gridCol>
                <a:gridCol w="1332525">
                  <a:extLst>
                    <a:ext uri="{9D8B030D-6E8A-4147-A177-3AD203B41FA5}">
                      <a16:colId xmlns:a16="http://schemas.microsoft.com/office/drawing/2014/main" val="20001"/>
                    </a:ext>
                  </a:extLst>
                </a:gridCol>
                <a:gridCol w="1332525">
                  <a:extLst>
                    <a:ext uri="{9D8B030D-6E8A-4147-A177-3AD203B41FA5}">
                      <a16:colId xmlns:a16="http://schemas.microsoft.com/office/drawing/2014/main" val="20002"/>
                    </a:ext>
                  </a:extLst>
                </a:gridCol>
                <a:gridCol w="1332525">
                  <a:extLst>
                    <a:ext uri="{9D8B030D-6E8A-4147-A177-3AD203B41FA5}">
                      <a16:colId xmlns:a16="http://schemas.microsoft.com/office/drawing/2014/main" val="20003"/>
                    </a:ext>
                  </a:extLst>
                </a:gridCol>
                <a:gridCol w="1332525">
                  <a:extLst>
                    <a:ext uri="{9D8B030D-6E8A-4147-A177-3AD203B41FA5}">
                      <a16:colId xmlns:a16="http://schemas.microsoft.com/office/drawing/2014/main" val="20004"/>
                    </a:ext>
                  </a:extLst>
                </a:gridCol>
                <a:gridCol w="1332525">
                  <a:extLst>
                    <a:ext uri="{9D8B030D-6E8A-4147-A177-3AD203B41FA5}">
                      <a16:colId xmlns:a16="http://schemas.microsoft.com/office/drawing/2014/main" val="20005"/>
                    </a:ext>
                  </a:extLst>
                </a:gridCol>
              </a:tblGrid>
              <a:tr h="438850">
                <a:tc>
                  <a:txBody>
                    <a:bodyPr/>
                    <a:lstStyle/>
                    <a:p>
                      <a:pPr marL="0" lvl="0" indent="0" algn="ctr" rtl="0">
                        <a:spcBef>
                          <a:spcPts val="0"/>
                        </a:spcBef>
                        <a:spcAft>
                          <a:spcPts val="0"/>
                        </a:spcAft>
                        <a:buNone/>
                      </a:pPr>
                      <a:r>
                        <a:rPr lang="en-US" sz="1200" b="1"/>
                        <a:t>Hyperpartisan</a:t>
                      </a:r>
                      <a:endParaRPr sz="1200" b="1"/>
                    </a:p>
                  </a:txBody>
                  <a:tcPr marL="91425" marR="91425" marT="91425" marB="91425">
                    <a:solidFill>
                      <a:srgbClr val="CCCCCC"/>
                    </a:solidFill>
                  </a:tcPr>
                </a:tc>
                <a:tc>
                  <a:txBody>
                    <a:bodyPr/>
                    <a:lstStyle/>
                    <a:p>
                      <a:pPr marL="0" lvl="0" indent="0" algn="ctr" rtl="0">
                        <a:spcBef>
                          <a:spcPts val="0"/>
                        </a:spcBef>
                        <a:spcAft>
                          <a:spcPts val="0"/>
                        </a:spcAft>
                        <a:buNone/>
                      </a:pPr>
                      <a:r>
                        <a:rPr lang="en-US" sz="1200" b="1"/>
                        <a:t>Left</a:t>
                      </a:r>
                      <a:endParaRPr sz="1200" b="1"/>
                    </a:p>
                  </a:txBody>
                  <a:tcPr marL="91425" marR="91425" marT="91425" marB="91425">
                    <a:solidFill>
                      <a:srgbClr val="CCCCCC"/>
                    </a:solidFill>
                  </a:tcPr>
                </a:tc>
                <a:tc>
                  <a:txBody>
                    <a:bodyPr/>
                    <a:lstStyle/>
                    <a:p>
                      <a:pPr marL="0" lvl="0" indent="0" algn="ctr" rtl="0">
                        <a:spcBef>
                          <a:spcPts val="0"/>
                        </a:spcBef>
                        <a:spcAft>
                          <a:spcPts val="0"/>
                        </a:spcAft>
                        <a:buNone/>
                      </a:pPr>
                      <a:r>
                        <a:rPr lang="en-US" sz="1200" b="1"/>
                        <a:t>Left Center</a:t>
                      </a:r>
                      <a:endParaRPr sz="1200" b="1"/>
                    </a:p>
                  </a:txBody>
                  <a:tcPr marL="91425" marR="91425" marT="91425" marB="91425">
                    <a:solidFill>
                      <a:srgbClr val="CCCCCC"/>
                    </a:solidFill>
                  </a:tcPr>
                </a:tc>
                <a:tc>
                  <a:txBody>
                    <a:bodyPr/>
                    <a:lstStyle/>
                    <a:p>
                      <a:pPr marL="0" lvl="0" indent="0" algn="ctr" rtl="0">
                        <a:spcBef>
                          <a:spcPts val="0"/>
                        </a:spcBef>
                        <a:spcAft>
                          <a:spcPts val="0"/>
                        </a:spcAft>
                        <a:buNone/>
                      </a:pPr>
                      <a:r>
                        <a:rPr lang="en-US" sz="1200" b="1"/>
                        <a:t>Center</a:t>
                      </a:r>
                      <a:endParaRPr sz="1200" b="1"/>
                    </a:p>
                  </a:txBody>
                  <a:tcPr marL="91425" marR="91425" marT="91425" marB="91425">
                    <a:solidFill>
                      <a:srgbClr val="CCCCCC"/>
                    </a:solidFill>
                  </a:tcPr>
                </a:tc>
                <a:tc>
                  <a:txBody>
                    <a:bodyPr/>
                    <a:lstStyle/>
                    <a:p>
                      <a:pPr marL="0" lvl="0" indent="0" algn="ctr" rtl="0">
                        <a:spcBef>
                          <a:spcPts val="0"/>
                        </a:spcBef>
                        <a:spcAft>
                          <a:spcPts val="0"/>
                        </a:spcAft>
                        <a:buNone/>
                      </a:pPr>
                      <a:r>
                        <a:rPr lang="en-US" sz="1200" b="1"/>
                        <a:t>Right Center</a:t>
                      </a:r>
                      <a:endParaRPr sz="1200" b="1"/>
                    </a:p>
                  </a:txBody>
                  <a:tcPr marL="91425" marR="91425" marT="91425" marB="91425">
                    <a:solidFill>
                      <a:srgbClr val="CCCCCC"/>
                    </a:solidFill>
                  </a:tcPr>
                </a:tc>
                <a:tc>
                  <a:txBody>
                    <a:bodyPr/>
                    <a:lstStyle/>
                    <a:p>
                      <a:pPr marL="0" lvl="0" indent="0" algn="ctr" rtl="0">
                        <a:spcBef>
                          <a:spcPts val="0"/>
                        </a:spcBef>
                        <a:spcAft>
                          <a:spcPts val="0"/>
                        </a:spcAft>
                        <a:buNone/>
                      </a:pPr>
                      <a:r>
                        <a:rPr lang="en-US" sz="1200" b="1"/>
                        <a:t>Right</a:t>
                      </a:r>
                      <a:endParaRPr sz="1200" b="1"/>
                    </a:p>
                  </a:txBody>
                  <a:tcPr marL="91425" marR="91425" marT="91425" marB="91425">
                    <a:solidFill>
                      <a:srgbClr val="CCCCCC"/>
                    </a:solidFill>
                  </a:tcPr>
                </a:tc>
                <a:extLst>
                  <a:ext uri="{0D108BD9-81ED-4DB2-BD59-A6C34878D82A}">
                    <a16:rowId xmlns:a16="http://schemas.microsoft.com/office/drawing/2014/main" val="10000"/>
                  </a:ext>
                </a:extLst>
              </a:tr>
              <a:tr h="441150">
                <a:tc>
                  <a:txBody>
                    <a:bodyPr/>
                    <a:lstStyle/>
                    <a:p>
                      <a:pPr marL="0" lvl="0" indent="0" algn="ctr" rtl="0">
                        <a:spcBef>
                          <a:spcPts val="0"/>
                        </a:spcBef>
                        <a:spcAft>
                          <a:spcPts val="0"/>
                        </a:spcAft>
                        <a:buNone/>
                      </a:pPr>
                      <a:r>
                        <a:rPr lang="en-US" sz="1200" b="1"/>
                        <a:t>False</a:t>
                      </a:r>
                      <a:endParaRPr sz="1200" b="1"/>
                    </a:p>
                  </a:txBody>
                  <a:tcPr marL="91425" marR="91425" marT="91425" marB="91425"/>
                </a:tc>
                <a:tc>
                  <a:txBody>
                    <a:bodyPr/>
                    <a:lstStyle/>
                    <a:p>
                      <a:pPr marL="0" lvl="0" indent="0" algn="ctr" rtl="0">
                        <a:spcBef>
                          <a:spcPts val="0"/>
                        </a:spcBef>
                        <a:spcAft>
                          <a:spcPts val="0"/>
                        </a:spcAft>
                        <a:buNone/>
                      </a:pPr>
                      <a:endParaRPr sz="1200"/>
                    </a:p>
                  </a:txBody>
                  <a:tcPr marL="91425" marR="91425" marT="91425" marB="91425"/>
                </a:tc>
                <a:tc>
                  <a:txBody>
                    <a:bodyPr/>
                    <a:lstStyle/>
                    <a:p>
                      <a:pPr marL="0" lvl="0" indent="0" algn="ctr" rtl="0">
                        <a:spcBef>
                          <a:spcPts val="0"/>
                        </a:spcBef>
                        <a:spcAft>
                          <a:spcPts val="0"/>
                        </a:spcAft>
                        <a:buNone/>
                      </a:pPr>
                      <a:r>
                        <a:rPr lang="en-US" sz="1200"/>
                        <a:t>23,473</a:t>
                      </a:r>
                      <a:endParaRPr sz="1200"/>
                    </a:p>
                  </a:txBody>
                  <a:tcPr marL="91425" marR="91425" marT="91425" marB="91425"/>
                </a:tc>
                <a:tc>
                  <a:txBody>
                    <a:bodyPr/>
                    <a:lstStyle/>
                    <a:p>
                      <a:pPr marL="0" lvl="0" indent="0" algn="ctr" rtl="0">
                        <a:spcBef>
                          <a:spcPts val="0"/>
                        </a:spcBef>
                        <a:spcAft>
                          <a:spcPts val="0"/>
                        </a:spcAft>
                        <a:buNone/>
                      </a:pPr>
                      <a:r>
                        <a:rPr lang="en-US" sz="1200"/>
                        <a:t>38,296</a:t>
                      </a:r>
                      <a:endParaRPr sz="1200"/>
                    </a:p>
                  </a:txBody>
                  <a:tcPr marL="91425" marR="91425" marT="91425" marB="91425"/>
                </a:tc>
                <a:tc>
                  <a:txBody>
                    <a:bodyPr/>
                    <a:lstStyle/>
                    <a:p>
                      <a:pPr marL="0" lvl="0" indent="0" algn="ctr" rtl="0">
                        <a:spcBef>
                          <a:spcPts val="0"/>
                        </a:spcBef>
                        <a:spcAft>
                          <a:spcPts val="0"/>
                        </a:spcAft>
                        <a:buNone/>
                      </a:pPr>
                      <a:r>
                        <a:rPr lang="en-US" sz="1200"/>
                        <a:t>13,231</a:t>
                      </a:r>
                      <a:endParaRPr sz="1200"/>
                    </a:p>
                  </a:txBody>
                  <a:tcPr marL="91425" marR="91425" marT="91425" marB="91425"/>
                </a:tc>
                <a:tc>
                  <a:txBody>
                    <a:bodyPr/>
                    <a:lstStyle/>
                    <a:p>
                      <a:pPr marL="0" lvl="0" indent="0" algn="ctr" rtl="0">
                        <a:spcBef>
                          <a:spcPts val="0"/>
                        </a:spcBef>
                        <a:spcAft>
                          <a:spcPts val="0"/>
                        </a:spcAft>
                        <a:buNone/>
                      </a:pPr>
                      <a:endParaRPr sz="1200"/>
                    </a:p>
                  </a:txBody>
                  <a:tcPr marL="91425" marR="91425" marT="91425" marB="91425"/>
                </a:tc>
                <a:extLst>
                  <a:ext uri="{0D108BD9-81ED-4DB2-BD59-A6C34878D82A}">
                    <a16:rowId xmlns:a16="http://schemas.microsoft.com/office/drawing/2014/main" val="10001"/>
                  </a:ext>
                </a:extLst>
              </a:tr>
              <a:tr h="441150">
                <a:tc>
                  <a:txBody>
                    <a:bodyPr/>
                    <a:lstStyle/>
                    <a:p>
                      <a:pPr marL="0" lvl="0" indent="0" algn="ctr" rtl="0">
                        <a:spcBef>
                          <a:spcPts val="0"/>
                        </a:spcBef>
                        <a:spcAft>
                          <a:spcPts val="0"/>
                        </a:spcAft>
                        <a:buNone/>
                      </a:pPr>
                      <a:r>
                        <a:rPr lang="en-US" sz="1200" b="1"/>
                        <a:t>True</a:t>
                      </a:r>
                      <a:endParaRPr sz="1200" b="1"/>
                    </a:p>
                  </a:txBody>
                  <a:tcPr marL="91425" marR="91425" marT="91425" marB="91425"/>
                </a:tc>
                <a:tc>
                  <a:txBody>
                    <a:bodyPr/>
                    <a:lstStyle/>
                    <a:p>
                      <a:pPr marL="0" lvl="0" indent="0" algn="ctr" rtl="0">
                        <a:spcBef>
                          <a:spcPts val="0"/>
                        </a:spcBef>
                        <a:spcAft>
                          <a:spcPts val="0"/>
                        </a:spcAft>
                        <a:buNone/>
                      </a:pPr>
                      <a:r>
                        <a:rPr lang="en-US" sz="1200"/>
                        <a:t>37,500</a:t>
                      </a:r>
                      <a:endParaRPr sz="1200"/>
                    </a:p>
                  </a:txBody>
                  <a:tcPr marL="91425" marR="91425" marT="91425" marB="91425"/>
                </a:tc>
                <a:tc>
                  <a:txBody>
                    <a:bodyPr/>
                    <a:lstStyle/>
                    <a:p>
                      <a:pPr marL="0" lvl="0" indent="0" algn="ctr" rtl="0">
                        <a:spcBef>
                          <a:spcPts val="0"/>
                        </a:spcBef>
                        <a:spcAft>
                          <a:spcPts val="0"/>
                        </a:spcAft>
                        <a:buNone/>
                      </a:pPr>
                      <a:endParaRPr sz="1200"/>
                    </a:p>
                  </a:txBody>
                  <a:tcPr marL="91425" marR="91425" marT="91425" marB="91425"/>
                </a:tc>
                <a:tc>
                  <a:txBody>
                    <a:bodyPr/>
                    <a:lstStyle/>
                    <a:p>
                      <a:pPr marL="0" lvl="0" indent="0" algn="ctr" rtl="0">
                        <a:spcBef>
                          <a:spcPts val="0"/>
                        </a:spcBef>
                        <a:spcAft>
                          <a:spcPts val="0"/>
                        </a:spcAft>
                        <a:buNone/>
                      </a:pPr>
                      <a:endParaRPr sz="1200"/>
                    </a:p>
                  </a:txBody>
                  <a:tcPr marL="91425" marR="91425" marT="91425" marB="91425"/>
                </a:tc>
                <a:tc>
                  <a:txBody>
                    <a:bodyPr/>
                    <a:lstStyle/>
                    <a:p>
                      <a:pPr marL="0" lvl="0" indent="0" algn="ctr"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en-US" sz="1200"/>
                        <a:t>37,500</a:t>
                      </a:r>
                      <a:endParaRPr sz="1200"/>
                    </a:p>
                  </a:txBody>
                  <a:tcPr marL="91425" marR="91425" marT="91425" marB="91425"/>
                </a:tc>
                <a:extLst>
                  <a:ext uri="{0D108BD9-81ED-4DB2-BD59-A6C34878D82A}">
                    <a16:rowId xmlns:a16="http://schemas.microsoft.com/office/drawing/2014/main" val="10002"/>
                  </a:ext>
                </a:extLst>
              </a:tr>
            </a:tbl>
          </a:graphicData>
        </a:graphic>
      </p:graphicFrame>
      <p:pic>
        <p:nvPicPr>
          <p:cNvPr id="1212" name="Google Shape;1212;p79"/>
          <p:cNvPicPr preferRelativeResize="0"/>
          <p:nvPr/>
        </p:nvPicPr>
        <p:blipFill>
          <a:blip r:embed="rId5">
            <a:alphaModFix/>
          </a:blip>
          <a:stretch>
            <a:fillRect/>
          </a:stretch>
        </p:blipFill>
        <p:spPr>
          <a:xfrm>
            <a:off x="903100" y="2106477"/>
            <a:ext cx="3196776" cy="1321150"/>
          </a:xfrm>
          <a:prstGeom prst="rect">
            <a:avLst/>
          </a:prstGeom>
          <a:noFill/>
          <a:ln>
            <a:noFill/>
          </a:ln>
        </p:spPr>
      </p:pic>
      <p:pic>
        <p:nvPicPr>
          <p:cNvPr id="1213" name="Google Shape;1213;p79"/>
          <p:cNvPicPr preferRelativeResize="0"/>
          <p:nvPr/>
        </p:nvPicPr>
        <p:blipFill>
          <a:blip r:embed="rId6">
            <a:alphaModFix/>
          </a:blip>
          <a:stretch>
            <a:fillRect/>
          </a:stretch>
        </p:blipFill>
        <p:spPr>
          <a:xfrm>
            <a:off x="4774475" y="2156701"/>
            <a:ext cx="3372343" cy="1321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80"/>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56</a:t>
            </a:fld>
            <a:endParaRPr/>
          </a:p>
        </p:txBody>
      </p:sp>
      <p:sp>
        <p:nvSpPr>
          <p:cNvPr id="1220" name="Google Shape;1220;p80"/>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221" name="Google Shape;1221;p80"/>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0"/>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223" name="Google Shape;1223;p80"/>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0"/>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1225" name="Google Shape;1225;p80"/>
          <p:cNvSpPr txBox="1"/>
          <p:nvPr/>
        </p:nvSpPr>
        <p:spPr>
          <a:xfrm>
            <a:off x="5333149" y="890800"/>
            <a:ext cx="2454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chemeClr val="dk1"/>
              </a:buClr>
              <a:buSzPts val="1600"/>
              <a:buChar char="●"/>
            </a:pPr>
            <a:r>
              <a:rPr lang="en-US" sz="1600">
                <a:solidFill>
                  <a:schemeClr val="dk1"/>
                </a:solidFill>
              </a:rPr>
              <a:t>Exploratory Analysis</a:t>
            </a:r>
            <a:endParaRPr sz="1600">
              <a:solidFill>
                <a:srgbClr val="B7B7B7"/>
              </a:solidFill>
            </a:endParaRPr>
          </a:p>
        </p:txBody>
      </p:sp>
      <p:pic>
        <p:nvPicPr>
          <p:cNvPr id="1226" name="Google Shape;1226;p80"/>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227" name="Google Shape;1227;p80"/>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228" name="Google Shape;1228;p80"/>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229" name="Google Shape;1229;p80"/>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1230" name="Google Shape;1230;p80"/>
          <p:cNvSpPr txBox="1">
            <a:spLocks noGrp="1"/>
          </p:cNvSpPr>
          <p:nvPr>
            <p:ph type="title"/>
          </p:nvPr>
        </p:nvSpPr>
        <p:spPr>
          <a:xfrm>
            <a:off x="12400" y="1578103"/>
            <a:ext cx="9144000" cy="5349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rgbClr val="000000"/>
                </a:solidFill>
                <a:latin typeface="Arial"/>
                <a:ea typeface="Arial"/>
                <a:cs typeface="Arial"/>
                <a:sym typeface="Arial"/>
              </a:rPr>
              <a:t>Exploratory Data Analysis (Test)</a:t>
            </a:r>
            <a:endParaRPr sz="2800">
              <a:solidFill>
                <a:srgbClr val="000000"/>
              </a:solidFill>
              <a:latin typeface="Arial"/>
              <a:ea typeface="Arial"/>
              <a:cs typeface="Arial"/>
              <a:sym typeface="Arial"/>
            </a:endParaRPr>
          </a:p>
        </p:txBody>
      </p:sp>
      <p:pic>
        <p:nvPicPr>
          <p:cNvPr id="1231" name="Google Shape;1231;p80"/>
          <p:cNvPicPr preferRelativeResize="0"/>
          <p:nvPr/>
        </p:nvPicPr>
        <p:blipFill>
          <a:blip r:embed="rId5">
            <a:alphaModFix/>
          </a:blip>
          <a:stretch>
            <a:fillRect/>
          </a:stretch>
        </p:blipFill>
        <p:spPr>
          <a:xfrm>
            <a:off x="1699300" y="2017900"/>
            <a:ext cx="5745400" cy="2872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1"/>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57</a:t>
            </a:fld>
            <a:endParaRPr/>
          </a:p>
        </p:txBody>
      </p:sp>
      <p:sp>
        <p:nvSpPr>
          <p:cNvPr id="1238" name="Google Shape;1238;p81"/>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239" name="Google Shape;1239;p81"/>
          <p:cNvSpPr/>
          <p:nvPr/>
        </p:nvSpPr>
        <p:spPr>
          <a:xfrm>
            <a:off x="1454788" y="81476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1"/>
          <p:cNvSpPr/>
          <p:nvPr/>
        </p:nvSpPr>
        <p:spPr>
          <a:xfrm>
            <a:off x="833831" y="1005110"/>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1241" name="Google Shape;1241;p81"/>
          <p:cNvSpPr/>
          <p:nvPr/>
        </p:nvSpPr>
        <p:spPr>
          <a:xfrm flipH="1">
            <a:off x="834343" y="815566"/>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1"/>
          <p:cNvSpPr txBox="1"/>
          <p:nvPr/>
        </p:nvSpPr>
        <p:spPr>
          <a:xfrm>
            <a:off x="3003259" y="890792"/>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Dataset</a:t>
            </a:r>
            <a:endParaRPr sz="1600">
              <a:solidFill>
                <a:srgbClr val="B7B7B7"/>
              </a:solidFill>
            </a:endParaRPr>
          </a:p>
          <a:p>
            <a:pPr marL="192024" lvl="0" indent="-238759" algn="l" rtl="0">
              <a:spcBef>
                <a:spcPts val="0"/>
              </a:spcBef>
              <a:spcAft>
                <a:spcPts val="0"/>
              </a:spcAft>
              <a:buClr>
                <a:srgbClr val="B7B7B7"/>
              </a:buClr>
              <a:buSzPts val="1600"/>
              <a:buChar char="●"/>
            </a:pPr>
            <a:r>
              <a:rPr lang="en-US" sz="1600">
                <a:solidFill>
                  <a:srgbClr val="B7B7B7"/>
                </a:solidFill>
              </a:rPr>
              <a:t>Conditioning</a:t>
            </a:r>
            <a:endParaRPr sz="1600">
              <a:solidFill>
                <a:srgbClr val="B7B7B7"/>
              </a:solidFill>
            </a:endParaRPr>
          </a:p>
        </p:txBody>
      </p:sp>
      <p:sp>
        <p:nvSpPr>
          <p:cNvPr id="1243" name="Google Shape;1243;p81"/>
          <p:cNvSpPr txBox="1"/>
          <p:nvPr/>
        </p:nvSpPr>
        <p:spPr>
          <a:xfrm>
            <a:off x="5333149" y="890800"/>
            <a:ext cx="24549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B7B7B7"/>
              </a:buClr>
              <a:buSzPts val="1600"/>
              <a:buChar char="●"/>
            </a:pPr>
            <a:r>
              <a:rPr lang="en-US" sz="1600">
                <a:solidFill>
                  <a:srgbClr val="B7B7B7"/>
                </a:solidFill>
              </a:rPr>
              <a:t>Quality</a:t>
            </a:r>
            <a:endParaRPr sz="1600">
              <a:solidFill>
                <a:srgbClr val="B7B7B7"/>
              </a:solidFill>
            </a:endParaRPr>
          </a:p>
          <a:p>
            <a:pPr marL="192024" lvl="0" indent="-238759" algn="l" rtl="0">
              <a:spcBef>
                <a:spcPts val="0"/>
              </a:spcBef>
              <a:spcAft>
                <a:spcPts val="0"/>
              </a:spcAft>
              <a:buClr>
                <a:schemeClr val="dk1"/>
              </a:buClr>
              <a:buSzPts val="1600"/>
              <a:buChar char="●"/>
            </a:pPr>
            <a:r>
              <a:rPr lang="en-US" sz="1600">
                <a:solidFill>
                  <a:schemeClr val="dk1"/>
                </a:solidFill>
              </a:rPr>
              <a:t>Exploratory Analysis</a:t>
            </a:r>
            <a:endParaRPr sz="1600">
              <a:solidFill>
                <a:srgbClr val="B7B7B7"/>
              </a:solidFill>
            </a:endParaRPr>
          </a:p>
        </p:txBody>
      </p:sp>
      <p:pic>
        <p:nvPicPr>
          <p:cNvPr id="1244" name="Google Shape;1244;p81"/>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245" name="Google Shape;1245;p81"/>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246" name="Google Shape;1246;p81"/>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247" name="Google Shape;1247;p81"/>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
        <p:nvSpPr>
          <p:cNvPr id="1248" name="Google Shape;1248;p81"/>
          <p:cNvSpPr txBox="1">
            <a:spLocks noGrp="1"/>
          </p:cNvSpPr>
          <p:nvPr>
            <p:ph type="title"/>
          </p:nvPr>
        </p:nvSpPr>
        <p:spPr>
          <a:xfrm>
            <a:off x="12400" y="1578103"/>
            <a:ext cx="9144000" cy="534900"/>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Palatino Linotype"/>
              <a:buNone/>
            </a:pPr>
            <a:r>
              <a:rPr lang="en-US" sz="2800">
                <a:solidFill>
                  <a:srgbClr val="000000"/>
                </a:solidFill>
                <a:latin typeface="Arial"/>
                <a:ea typeface="Arial"/>
                <a:cs typeface="Arial"/>
                <a:sym typeface="Arial"/>
              </a:rPr>
              <a:t>Exploratory Data Analysis (Test - Post Conditioning)</a:t>
            </a:r>
            <a:endParaRPr sz="2800">
              <a:solidFill>
                <a:srgbClr val="000000"/>
              </a:solidFill>
              <a:latin typeface="Arial"/>
              <a:ea typeface="Arial"/>
              <a:cs typeface="Arial"/>
              <a:sym typeface="Arial"/>
            </a:endParaRPr>
          </a:p>
        </p:txBody>
      </p:sp>
      <p:pic>
        <p:nvPicPr>
          <p:cNvPr id="1249" name="Google Shape;1249;p81"/>
          <p:cNvPicPr preferRelativeResize="0"/>
          <p:nvPr/>
        </p:nvPicPr>
        <p:blipFill>
          <a:blip r:embed="rId5">
            <a:alphaModFix/>
          </a:blip>
          <a:stretch>
            <a:fillRect/>
          </a:stretch>
        </p:blipFill>
        <p:spPr>
          <a:xfrm>
            <a:off x="1711050" y="1953450"/>
            <a:ext cx="5721900" cy="2860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2"/>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58</a:t>
            </a:fld>
            <a:endParaRPr/>
          </a:p>
        </p:txBody>
      </p:sp>
      <p:sp>
        <p:nvSpPr>
          <p:cNvPr id="1256" name="Google Shape;1256;p82"/>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pic>
        <p:nvPicPr>
          <p:cNvPr id="1257" name="Google Shape;1257;p82"/>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258" name="Google Shape;1258;p82"/>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259" name="Google Shape;1259;p82"/>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260" name="Google Shape;1260;p82"/>
          <p:cNvSpPr txBox="1"/>
          <p:nvPr/>
        </p:nvSpPr>
        <p:spPr>
          <a:xfrm>
            <a:off x="107575" y="1630200"/>
            <a:ext cx="8767500" cy="941400"/>
          </a:xfrm>
          <a:prstGeom prst="rect">
            <a:avLst/>
          </a:prstGeom>
          <a:noFill/>
          <a:ln>
            <a:noFill/>
          </a:ln>
        </p:spPr>
        <p:txBody>
          <a:bodyPr spcFirstLastPara="1" wrap="square" lIns="91425" tIns="91425" rIns="91425" bIns="91425" anchor="t" anchorCtr="0">
            <a:noAutofit/>
          </a:bodyPr>
          <a:lstStyle/>
          <a:p>
            <a:pPr marL="45720" lvl="0" indent="0" algn="l" rtl="0">
              <a:lnSpc>
                <a:spcPct val="113000"/>
              </a:lnSpc>
              <a:spcBef>
                <a:spcPts val="0"/>
              </a:spcBef>
              <a:spcAft>
                <a:spcPts val="800"/>
              </a:spcAft>
              <a:buNone/>
            </a:pPr>
            <a:r>
              <a:rPr lang="en-US" sz="1600">
                <a:solidFill>
                  <a:schemeClr val="dk1"/>
                </a:solidFill>
              </a:rPr>
              <a:t>Word embedding via Global Vector (GloVE) is the input to our models.  Word embedding translates each word in the text to a vector of some length.  Vectors for words with similar meaning/context should have high cosine similarities.</a:t>
            </a:r>
            <a:endParaRPr sz="1600">
              <a:solidFill>
                <a:schemeClr val="dk1"/>
              </a:solidFill>
            </a:endParaRPr>
          </a:p>
        </p:txBody>
      </p:sp>
      <p:graphicFrame>
        <p:nvGraphicFramePr>
          <p:cNvPr id="1261" name="Google Shape;1261;p82"/>
          <p:cNvGraphicFramePr/>
          <p:nvPr/>
        </p:nvGraphicFramePr>
        <p:xfrm>
          <a:off x="99075" y="2642400"/>
          <a:ext cx="3000000" cy="3000000"/>
        </p:xfrm>
        <a:graphic>
          <a:graphicData uri="http://schemas.openxmlformats.org/drawingml/2006/table">
            <a:tbl>
              <a:tblPr>
                <a:noFill/>
                <a:tableStyleId>{64CDFD2E-BAD1-4CB5-946D-FF68822002CF}</a:tableStyleId>
              </a:tblPr>
              <a:tblGrid>
                <a:gridCol w="1294675">
                  <a:extLst>
                    <a:ext uri="{9D8B030D-6E8A-4147-A177-3AD203B41FA5}">
                      <a16:colId xmlns:a16="http://schemas.microsoft.com/office/drawing/2014/main" val="20000"/>
                    </a:ext>
                  </a:extLst>
                </a:gridCol>
                <a:gridCol w="1136575">
                  <a:extLst>
                    <a:ext uri="{9D8B030D-6E8A-4147-A177-3AD203B41FA5}">
                      <a16:colId xmlns:a16="http://schemas.microsoft.com/office/drawing/2014/main" val="20001"/>
                    </a:ext>
                  </a:extLst>
                </a:gridCol>
                <a:gridCol w="2420775">
                  <a:extLst>
                    <a:ext uri="{9D8B030D-6E8A-4147-A177-3AD203B41FA5}">
                      <a16:colId xmlns:a16="http://schemas.microsoft.com/office/drawing/2014/main" val="20002"/>
                    </a:ext>
                  </a:extLst>
                </a:gridCol>
                <a:gridCol w="1587325">
                  <a:extLst>
                    <a:ext uri="{9D8B030D-6E8A-4147-A177-3AD203B41FA5}">
                      <a16:colId xmlns:a16="http://schemas.microsoft.com/office/drawing/2014/main" val="20003"/>
                    </a:ext>
                  </a:extLst>
                </a:gridCol>
                <a:gridCol w="1015525">
                  <a:extLst>
                    <a:ext uri="{9D8B030D-6E8A-4147-A177-3AD203B41FA5}">
                      <a16:colId xmlns:a16="http://schemas.microsoft.com/office/drawing/2014/main" val="20004"/>
                    </a:ext>
                  </a:extLst>
                </a:gridCol>
                <a:gridCol w="1490975">
                  <a:extLst>
                    <a:ext uri="{9D8B030D-6E8A-4147-A177-3AD203B41FA5}">
                      <a16:colId xmlns:a16="http://schemas.microsoft.com/office/drawing/2014/main" val="20005"/>
                    </a:ext>
                  </a:extLst>
                </a:gridCol>
              </a:tblGrid>
              <a:tr h="312575">
                <a:tc>
                  <a:txBody>
                    <a:bodyPr/>
                    <a:lstStyle/>
                    <a:p>
                      <a:pPr marL="0" lvl="0" indent="0" algn="ctr" rtl="0">
                        <a:spcBef>
                          <a:spcPts val="0"/>
                        </a:spcBef>
                        <a:spcAft>
                          <a:spcPts val="0"/>
                        </a:spcAft>
                        <a:buNone/>
                      </a:pPr>
                      <a:r>
                        <a:rPr lang="en-US" b="1"/>
                        <a:t>Name</a:t>
                      </a:r>
                      <a:endParaRPr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b="1"/>
                        <a:t>Dimension</a:t>
                      </a:r>
                      <a:endParaRPr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b="1"/>
                        <a:t>Corpus</a:t>
                      </a:r>
                      <a:endParaRPr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b="1"/>
                        <a:t>Vocabulary Size</a:t>
                      </a:r>
                      <a:endParaRPr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b="1"/>
                        <a:t>Method</a:t>
                      </a:r>
                      <a:endParaRPr b="1"/>
                    </a:p>
                  </a:txBody>
                  <a:tcPr marL="91425" marR="91425" marT="91425" marB="91425" anchor="ctr">
                    <a:solidFill>
                      <a:srgbClr val="B7B7B7"/>
                    </a:solidFill>
                  </a:tcPr>
                </a:tc>
                <a:tc>
                  <a:txBody>
                    <a:bodyPr/>
                    <a:lstStyle/>
                    <a:p>
                      <a:pPr marL="0" lvl="0" indent="0" algn="ctr" rtl="0">
                        <a:spcBef>
                          <a:spcPts val="0"/>
                        </a:spcBef>
                        <a:spcAft>
                          <a:spcPts val="0"/>
                        </a:spcAft>
                        <a:buNone/>
                      </a:pPr>
                      <a:r>
                        <a:rPr lang="en-US" b="1"/>
                        <a:t>Language</a:t>
                      </a:r>
                      <a:endParaRPr b="1"/>
                    </a:p>
                  </a:txBody>
                  <a:tcPr marL="91425" marR="91425" marT="91425" marB="91425" anchor="ctr">
                    <a:solidFill>
                      <a:srgbClr val="B7B7B7"/>
                    </a:solidFill>
                  </a:tcPr>
                </a:tc>
                <a:extLst>
                  <a:ext uri="{0D108BD9-81ED-4DB2-BD59-A6C34878D82A}">
                    <a16:rowId xmlns:a16="http://schemas.microsoft.com/office/drawing/2014/main" val="10000"/>
                  </a:ext>
                </a:extLst>
              </a:tr>
              <a:tr h="418825">
                <a:tc>
                  <a:txBody>
                    <a:bodyPr/>
                    <a:lstStyle/>
                    <a:p>
                      <a:pPr marL="0" lvl="0" indent="0" algn="ctr" rtl="0">
                        <a:lnSpc>
                          <a:spcPct val="100000"/>
                        </a:lnSpc>
                        <a:spcBef>
                          <a:spcPts val="0"/>
                        </a:spcBef>
                        <a:spcAft>
                          <a:spcPts val="0"/>
                        </a:spcAft>
                        <a:buNone/>
                      </a:pPr>
                      <a:r>
                        <a:rPr lang="en-US">
                          <a:solidFill>
                            <a:schemeClr val="dk1"/>
                          </a:solidFill>
                        </a:rPr>
                        <a:t>glove.6B.50d</a:t>
                      </a:r>
                      <a:endParaRPr/>
                    </a:p>
                  </a:txBody>
                  <a:tcPr marL="91425" marR="91425" marT="91425" marB="91425" anchor="ctr"/>
                </a:tc>
                <a:tc>
                  <a:txBody>
                    <a:bodyPr/>
                    <a:lstStyle/>
                    <a:p>
                      <a:pPr marL="0" lvl="0" indent="0" algn="ctr" rtl="0">
                        <a:spcBef>
                          <a:spcPts val="0"/>
                        </a:spcBef>
                        <a:spcAft>
                          <a:spcPts val="0"/>
                        </a:spcAft>
                        <a:buNone/>
                      </a:pPr>
                      <a:r>
                        <a:rPr lang="en-US"/>
                        <a:t>50</a:t>
                      </a:r>
                      <a:endParaRPr/>
                    </a:p>
                  </a:txBody>
                  <a:tcPr marL="91425" marR="91425" marT="91425" marB="91425" anchor="ctr"/>
                </a:tc>
                <a:tc>
                  <a:txBody>
                    <a:bodyPr/>
                    <a:lstStyle/>
                    <a:p>
                      <a:pPr marL="0" lvl="0" indent="0" algn="ctr" rtl="0">
                        <a:spcBef>
                          <a:spcPts val="0"/>
                        </a:spcBef>
                        <a:spcAft>
                          <a:spcPts val="0"/>
                        </a:spcAft>
                        <a:buNone/>
                      </a:pPr>
                      <a:r>
                        <a:rPr lang="en-US">
                          <a:solidFill>
                            <a:srgbClr val="24292E"/>
                          </a:solidFill>
                        </a:rPr>
                        <a:t>(6B) Wikipedia+Gigaword 5</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400,000</a:t>
                      </a:r>
                      <a:endParaRPr/>
                    </a:p>
                  </a:txBody>
                  <a:tcPr marL="91425" marR="91425" marT="91425" marB="91425" anchor="ctr"/>
                </a:tc>
                <a:tc>
                  <a:txBody>
                    <a:bodyPr/>
                    <a:lstStyle/>
                    <a:p>
                      <a:pPr marL="0" lvl="0" indent="0" algn="ctr" rtl="0">
                        <a:spcBef>
                          <a:spcPts val="0"/>
                        </a:spcBef>
                        <a:spcAft>
                          <a:spcPts val="0"/>
                        </a:spcAft>
                        <a:buNone/>
                      </a:pPr>
                      <a:r>
                        <a:rPr lang="en-US"/>
                        <a:t>GloVE</a:t>
                      </a:r>
                      <a:endParaRPr/>
                    </a:p>
                  </a:txBody>
                  <a:tcPr marL="91425" marR="91425" marT="91425" marB="91425" anchor="ctr"/>
                </a:tc>
                <a:tc>
                  <a:txBody>
                    <a:bodyPr/>
                    <a:lstStyle/>
                    <a:p>
                      <a:pPr marL="0" lvl="0" indent="0" algn="ctr" rtl="0">
                        <a:spcBef>
                          <a:spcPts val="0"/>
                        </a:spcBef>
                        <a:spcAft>
                          <a:spcPts val="0"/>
                        </a:spcAft>
                        <a:buNone/>
                      </a:pPr>
                      <a:r>
                        <a:rPr lang="en-US"/>
                        <a:t>English</a:t>
                      </a:r>
                      <a:endParaRPr/>
                    </a:p>
                  </a:txBody>
                  <a:tcPr marL="91425" marR="91425" marT="91425" marB="91425" anchor="ctr"/>
                </a:tc>
                <a:extLst>
                  <a:ext uri="{0D108BD9-81ED-4DB2-BD59-A6C34878D82A}">
                    <a16:rowId xmlns:a16="http://schemas.microsoft.com/office/drawing/2014/main" val="10001"/>
                  </a:ext>
                </a:extLst>
              </a:tr>
            </a:tbl>
          </a:graphicData>
        </a:graphic>
      </p:graphicFrame>
      <p:sp>
        <p:nvSpPr>
          <p:cNvPr id="1262" name="Google Shape;1262;p82"/>
          <p:cNvSpPr txBox="1"/>
          <p:nvPr/>
        </p:nvSpPr>
        <p:spPr>
          <a:xfrm>
            <a:off x="553350" y="3636750"/>
            <a:ext cx="8037300" cy="918000"/>
          </a:xfrm>
          <a:prstGeom prst="rect">
            <a:avLst/>
          </a:prstGeom>
          <a:noFill/>
          <a:ln>
            <a:noFill/>
          </a:ln>
        </p:spPr>
        <p:txBody>
          <a:bodyPr spcFirstLastPara="1" wrap="square" lIns="91425" tIns="91425" rIns="91425" bIns="91425" anchor="t" anchorCtr="0">
            <a:noAutofit/>
          </a:bodyPr>
          <a:lstStyle/>
          <a:p>
            <a:pPr marL="45720" lvl="0" indent="0" algn="l" rtl="0">
              <a:lnSpc>
                <a:spcPct val="100000"/>
              </a:lnSpc>
              <a:spcBef>
                <a:spcPts val="0"/>
              </a:spcBef>
              <a:spcAft>
                <a:spcPts val="0"/>
              </a:spcAft>
              <a:buNone/>
            </a:pPr>
            <a:r>
              <a:rPr lang="en-US" sz="1200" b="1">
                <a:solidFill>
                  <a:schemeClr val="dk1"/>
                </a:solidFill>
                <a:latin typeface="Courier New"/>
                <a:ea typeface="Courier New"/>
                <a:cs typeface="Courier New"/>
                <a:sym typeface="Courier New"/>
              </a:rPr>
              <a:t>“the”	[ 0.42,  0.25, -0.41,  0.12,  0.35, -0.04, -0.50, -0.18, -0.00, -0.66, ...]</a:t>
            </a:r>
            <a:endParaRPr sz="1200" b="1">
              <a:solidFill>
                <a:schemeClr val="dk1"/>
              </a:solidFill>
              <a:latin typeface="Courier New"/>
              <a:ea typeface="Courier New"/>
              <a:cs typeface="Courier New"/>
              <a:sym typeface="Courier New"/>
            </a:endParaRPr>
          </a:p>
          <a:p>
            <a:pPr marL="45720" lvl="0" indent="0" algn="l" rtl="0">
              <a:lnSpc>
                <a:spcPct val="100000"/>
              </a:lnSpc>
              <a:spcBef>
                <a:spcPts val="0"/>
              </a:spcBef>
              <a:spcAft>
                <a:spcPts val="0"/>
              </a:spcAft>
              <a:buNone/>
            </a:pPr>
            <a:r>
              <a:rPr lang="en-US" sz="1200" b="1">
                <a:solidFill>
                  <a:schemeClr val="dk1"/>
                </a:solidFill>
                <a:latin typeface="Courier New"/>
                <a:ea typeface="Courier New"/>
                <a:cs typeface="Courier New"/>
                <a:sym typeface="Courier New"/>
              </a:rPr>
              <a:t>“quick”	[ 0.14, -0.54, -0.18, -0.25,  0.16, -0.14, -0.25,  0.75,  0.27,  0.61, ...]</a:t>
            </a:r>
            <a:endParaRPr sz="1200" b="1">
              <a:solidFill>
                <a:schemeClr val="dk1"/>
              </a:solidFill>
              <a:latin typeface="Courier New"/>
              <a:ea typeface="Courier New"/>
              <a:cs typeface="Courier New"/>
              <a:sym typeface="Courier New"/>
            </a:endParaRPr>
          </a:p>
          <a:p>
            <a:pPr marL="45720" lvl="0" indent="0" algn="l" rtl="0">
              <a:lnSpc>
                <a:spcPct val="100000"/>
              </a:lnSpc>
              <a:spcBef>
                <a:spcPts val="0"/>
              </a:spcBef>
              <a:spcAft>
                <a:spcPts val="0"/>
              </a:spcAft>
              <a:buNone/>
            </a:pPr>
            <a:r>
              <a:rPr lang="en-US" sz="1200" b="1">
                <a:solidFill>
                  <a:schemeClr val="dk1"/>
                </a:solidFill>
                <a:latin typeface="Courier New"/>
                <a:ea typeface="Courier New"/>
                <a:cs typeface="Courier New"/>
                <a:sym typeface="Courier New"/>
              </a:rPr>
              <a:t>“brown”	[-0.88,  0.72, -0.40, -0.11,  0.81,  1.03, -1.27, -0.49, -0.28, -0.92, ...]</a:t>
            </a:r>
            <a:endParaRPr sz="1200" b="1">
              <a:solidFill>
                <a:schemeClr val="dk1"/>
              </a:solidFill>
              <a:latin typeface="Courier New"/>
              <a:ea typeface="Courier New"/>
              <a:cs typeface="Courier New"/>
              <a:sym typeface="Courier New"/>
            </a:endParaRPr>
          </a:p>
          <a:p>
            <a:pPr marL="45720" lvl="0" indent="0" algn="l" rtl="0">
              <a:lnSpc>
                <a:spcPct val="100000"/>
              </a:lnSpc>
              <a:spcBef>
                <a:spcPts val="0"/>
              </a:spcBef>
              <a:spcAft>
                <a:spcPts val="0"/>
              </a:spcAft>
              <a:buNone/>
            </a:pPr>
            <a:r>
              <a:rPr lang="en-US" sz="1200" b="1">
                <a:solidFill>
                  <a:schemeClr val="dk1"/>
                </a:solidFill>
                <a:latin typeface="Courier New"/>
                <a:ea typeface="Courier New"/>
                <a:cs typeface="Courier New"/>
                <a:sym typeface="Courier New"/>
              </a:rPr>
              <a:t>“fox”	[ 0.44,  0.06,  0.16,  0.93,  0.19,  0.24, -1.59, -0.80, -0.34, -0.24, ...]</a:t>
            </a:r>
            <a:endParaRPr sz="1200" b="1">
              <a:solidFill>
                <a:schemeClr val="dk1"/>
              </a:solidFill>
              <a:latin typeface="Courier New"/>
              <a:ea typeface="Courier New"/>
              <a:cs typeface="Courier New"/>
              <a:sym typeface="Courier New"/>
            </a:endParaRPr>
          </a:p>
        </p:txBody>
      </p:sp>
      <p:sp>
        <p:nvSpPr>
          <p:cNvPr id="1263" name="Google Shape;1263;p82"/>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grpSp>
        <p:nvGrpSpPr>
          <p:cNvPr id="1264" name="Google Shape;1264;p82"/>
          <p:cNvGrpSpPr/>
          <p:nvPr/>
        </p:nvGrpSpPr>
        <p:grpSpPr>
          <a:xfrm>
            <a:off x="831171" y="810975"/>
            <a:ext cx="7478954" cy="887100"/>
            <a:chOff x="831171" y="810975"/>
            <a:chExt cx="7478954" cy="887100"/>
          </a:xfrm>
        </p:grpSpPr>
        <p:sp>
          <p:nvSpPr>
            <p:cNvPr id="1265" name="Google Shape;1265;p82"/>
            <p:cNvSpPr txBox="1"/>
            <p:nvPr/>
          </p:nvSpPr>
          <p:spPr>
            <a:xfrm>
              <a:off x="3068250" y="887000"/>
              <a:ext cx="2505900" cy="512100"/>
            </a:xfrm>
            <a:prstGeom prst="rect">
              <a:avLst/>
            </a:prstGeom>
            <a:noFill/>
            <a:ln>
              <a:noFill/>
            </a:ln>
          </p:spPr>
          <p:txBody>
            <a:bodyPr spcFirstLastPara="1" wrap="square" lIns="91425" tIns="0" rIns="91425" bIns="0" anchor="t" anchorCtr="0">
              <a:noAutofit/>
            </a:bodyPr>
            <a:lstStyle/>
            <a:p>
              <a:pPr marL="171450" lvl="0" indent="-215900" algn="l" rtl="0">
                <a:spcBef>
                  <a:spcPts val="0"/>
                </a:spcBef>
                <a:spcAft>
                  <a:spcPts val="0"/>
                </a:spcAft>
                <a:buSzPts val="1600"/>
                <a:buChar char="●"/>
              </a:pPr>
              <a:r>
                <a:rPr lang="en-US" sz="1600"/>
                <a:t>Neural Network</a:t>
              </a:r>
              <a:endParaRPr sz="1600"/>
            </a:p>
            <a:p>
              <a:pPr marL="171450" lvl="0" indent="-215900" algn="l" rtl="0">
                <a:spcBef>
                  <a:spcPts val="0"/>
                </a:spcBef>
                <a:spcAft>
                  <a:spcPts val="0"/>
                </a:spcAft>
                <a:buClr>
                  <a:srgbClr val="999999"/>
                </a:buClr>
                <a:buSzPts val="1600"/>
                <a:buChar char="●"/>
              </a:pPr>
              <a:r>
                <a:rPr lang="en-US" sz="1600">
                  <a:solidFill>
                    <a:srgbClr val="999999"/>
                  </a:solidFill>
                </a:rPr>
                <a:t>Processing Environ</a:t>
              </a:r>
              <a:endParaRPr sz="1600">
                <a:solidFill>
                  <a:srgbClr val="999999"/>
                </a:solidFill>
              </a:endParaRPr>
            </a:p>
            <a:p>
              <a:pPr marL="171450" lvl="0" indent="-215900" algn="l" rtl="0">
                <a:spcBef>
                  <a:spcPts val="0"/>
                </a:spcBef>
                <a:spcAft>
                  <a:spcPts val="0"/>
                </a:spcAft>
                <a:buClr>
                  <a:srgbClr val="999999"/>
                </a:buClr>
                <a:buSzPts val="1600"/>
                <a:buChar char="●"/>
              </a:pPr>
              <a:r>
                <a:rPr lang="en-US" sz="1600">
                  <a:solidFill>
                    <a:srgbClr val="999999"/>
                  </a:solidFill>
                </a:rPr>
                <a:t>Training Results</a:t>
              </a:r>
              <a:endParaRPr sz="1600">
                <a:solidFill>
                  <a:srgbClr val="999999"/>
                </a:solidFill>
              </a:endParaRPr>
            </a:p>
          </p:txBody>
        </p:sp>
        <p:sp>
          <p:nvSpPr>
            <p:cNvPr id="1266" name="Google Shape;1266;p82"/>
            <p:cNvSpPr txBox="1"/>
            <p:nvPr/>
          </p:nvSpPr>
          <p:spPr>
            <a:xfrm>
              <a:off x="5474353" y="88700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Test Results</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Additional Analysis</a:t>
              </a:r>
              <a:endParaRPr sz="1600">
                <a:solidFill>
                  <a:srgbClr val="999999"/>
                </a:solidFill>
              </a:endParaRPr>
            </a:p>
          </p:txBody>
        </p:sp>
        <p:sp>
          <p:nvSpPr>
            <p:cNvPr id="1267" name="Google Shape;1267;p82"/>
            <p:cNvSpPr/>
            <p:nvPr/>
          </p:nvSpPr>
          <p:spPr>
            <a:xfrm>
              <a:off x="831171" y="1079175"/>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1268" name="Google Shape;1268;p82"/>
            <p:cNvSpPr/>
            <p:nvPr/>
          </p:nvSpPr>
          <p:spPr>
            <a:xfrm flipH="1">
              <a:off x="831683" y="880204"/>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1269" name="Google Shape;1269;p82"/>
            <p:cNvSpPr/>
            <p:nvPr/>
          </p:nvSpPr>
          <p:spPr>
            <a:xfrm>
              <a:off x="1452125" y="810975"/>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83"/>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59</a:t>
            </a:fld>
            <a:endParaRPr/>
          </a:p>
        </p:txBody>
      </p:sp>
      <p:sp>
        <p:nvSpPr>
          <p:cNvPr id="1276" name="Google Shape;1276;p83"/>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pic>
        <p:nvPicPr>
          <p:cNvPr id="1277" name="Google Shape;1277;p83"/>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278" name="Google Shape;1278;p83"/>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279" name="Google Shape;1279;p83"/>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pic>
        <p:nvPicPr>
          <p:cNvPr id="1280" name="Google Shape;1280;p83"/>
          <p:cNvPicPr preferRelativeResize="0"/>
          <p:nvPr/>
        </p:nvPicPr>
        <p:blipFill>
          <a:blip r:embed="rId5">
            <a:alphaModFix/>
          </a:blip>
          <a:stretch>
            <a:fillRect/>
          </a:stretch>
        </p:blipFill>
        <p:spPr>
          <a:xfrm>
            <a:off x="85165" y="2426308"/>
            <a:ext cx="4419601" cy="1104900"/>
          </a:xfrm>
          <a:prstGeom prst="rect">
            <a:avLst/>
          </a:prstGeom>
          <a:noFill/>
          <a:ln>
            <a:noFill/>
          </a:ln>
        </p:spPr>
      </p:pic>
      <p:pic>
        <p:nvPicPr>
          <p:cNvPr id="1281" name="Google Shape;1281;p83"/>
          <p:cNvPicPr preferRelativeResize="0"/>
          <p:nvPr/>
        </p:nvPicPr>
        <p:blipFill>
          <a:blip r:embed="rId6">
            <a:alphaModFix/>
          </a:blip>
          <a:stretch>
            <a:fillRect/>
          </a:stretch>
        </p:blipFill>
        <p:spPr>
          <a:xfrm>
            <a:off x="4807326" y="2426308"/>
            <a:ext cx="4241292" cy="1106424"/>
          </a:xfrm>
          <a:prstGeom prst="rect">
            <a:avLst/>
          </a:prstGeom>
          <a:noFill/>
          <a:ln>
            <a:noFill/>
          </a:ln>
        </p:spPr>
      </p:pic>
      <p:sp>
        <p:nvSpPr>
          <p:cNvPr id="1282" name="Google Shape;1282;p83"/>
          <p:cNvSpPr txBox="1"/>
          <p:nvPr/>
        </p:nvSpPr>
        <p:spPr>
          <a:xfrm>
            <a:off x="85215" y="2065227"/>
            <a:ext cx="4419600" cy="35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Original Grid-Search</a:t>
            </a:r>
            <a:endParaRPr sz="1600"/>
          </a:p>
        </p:txBody>
      </p:sp>
      <p:sp>
        <p:nvSpPr>
          <p:cNvPr id="1283" name="Google Shape;1283;p83"/>
          <p:cNvSpPr txBox="1"/>
          <p:nvPr/>
        </p:nvSpPr>
        <p:spPr>
          <a:xfrm>
            <a:off x="4807326" y="2065227"/>
            <a:ext cx="4241400" cy="35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Refined Grid-Search</a:t>
            </a:r>
            <a:endParaRPr sz="1600"/>
          </a:p>
        </p:txBody>
      </p:sp>
      <p:sp>
        <p:nvSpPr>
          <p:cNvPr id="1284" name="Google Shape;1284;p83"/>
          <p:cNvSpPr txBox="1"/>
          <p:nvPr/>
        </p:nvSpPr>
        <p:spPr>
          <a:xfrm>
            <a:off x="2362200" y="3577892"/>
            <a:ext cx="4419600" cy="35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Final Model</a:t>
            </a:r>
            <a:endParaRPr sz="1600"/>
          </a:p>
        </p:txBody>
      </p:sp>
      <p:pic>
        <p:nvPicPr>
          <p:cNvPr id="1285" name="Google Shape;1285;p83"/>
          <p:cNvPicPr preferRelativeResize="0"/>
          <p:nvPr/>
        </p:nvPicPr>
        <p:blipFill>
          <a:blip r:embed="rId7">
            <a:alphaModFix/>
          </a:blip>
          <a:stretch>
            <a:fillRect/>
          </a:stretch>
        </p:blipFill>
        <p:spPr>
          <a:xfrm>
            <a:off x="243416" y="3929140"/>
            <a:ext cx="8657168" cy="858333"/>
          </a:xfrm>
          <a:prstGeom prst="rect">
            <a:avLst/>
          </a:prstGeom>
          <a:noFill/>
          <a:ln>
            <a:noFill/>
          </a:ln>
        </p:spPr>
      </p:pic>
      <p:sp>
        <p:nvSpPr>
          <p:cNvPr id="1286" name="Google Shape;1286;p83"/>
          <p:cNvSpPr txBox="1"/>
          <p:nvPr/>
        </p:nvSpPr>
        <p:spPr>
          <a:xfrm>
            <a:off x="2451300" y="1722776"/>
            <a:ext cx="4241400" cy="49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CNN Tuning</a:t>
            </a:r>
            <a:endParaRPr sz="2400"/>
          </a:p>
        </p:txBody>
      </p:sp>
      <p:sp>
        <p:nvSpPr>
          <p:cNvPr id="1287" name="Google Shape;1287;p83"/>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grpSp>
        <p:nvGrpSpPr>
          <p:cNvPr id="1288" name="Google Shape;1288;p83"/>
          <p:cNvGrpSpPr/>
          <p:nvPr/>
        </p:nvGrpSpPr>
        <p:grpSpPr>
          <a:xfrm>
            <a:off x="831171" y="810975"/>
            <a:ext cx="7478954" cy="887100"/>
            <a:chOff x="831171" y="810975"/>
            <a:chExt cx="7478954" cy="887100"/>
          </a:xfrm>
        </p:grpSpPr>
        <p:sp>
          <p:nvSpPr>
            <p:cNvPr id="1289" name="Google Shape;1289;p83"/>
            <p:cNvSpPr txBox="1"/>
            <p:nvPr/>
          </p:nvSpPr>
          <p:spPr>
            <a:xfrm>
              <a:off x="3068250" y="887000"/>
              <a:ext cx="2505900" cy="512100"/>
            </a:xfrm>
            <a:prstGeom prst="rect">
              <a:avLst/>
            </a:prstGeom>
            <a:noFill/>
            <a:ln>
              <a:noFill/>
            </a:ln>
          </p:spPr>
          <p:txBody>
            <a:bodyPr spcFirstLastPara="1" wrap="square" lIns="91425" tIns="0" rIns="91425" bIns="0" anchor="t" anchorCtr="0">
              <a:noAutofit/>
            </a:bodyPr>
            <a:lstStyle/>
            <a:p>
              <a:pPr marL="171450" lvl="0" indent="-215900" algn="l" rtl="0">
                <a:spcBef>
                  <a:spcPts val="0"/>
                </a:spcBef>
                <a:spcAft>
                  <a:spcPts val="0"/>
                </a:spcAft>
                <a:buSzPts val="1600"/>
                <a:buChar char="●"/>
              </a:pPr>
              <a:r>
                <a:rPr lang="en-US" sz="1600"/>
                <a:t>Neural Network</a:t>
              </a:r>
              <a:endParaRPr sz="1600"/>
            </a:p>
            <a:p>
              <a:pPr marL="171450" lvl="0" indent="-215900" algn="l" rtl="0">
                <a:spcBef>
                  <a:spcPts val="0"/>
                </a:spcBef>
                <a:spcAft>
                  <a:spcPts val="0"/>
                </a:spcAft>
                <a:buClr>
                  <a:srgbClr val="999999"/>
                </a:buClr>
                <a:buSzPts val="1600"/>
                <a:buChar char="●"/>
              </a:pPr>
              <a:r>
                <a:rPr lang="en-US" sz="1600">
                  <a:solidFill>
                    <a:srgbClr val="999999"/>
                  </a:solidFill>
                </a:rPr>
                <a:t>Processing Environ</a:t>
              </a:r>
              <a:endParaRPr sz="1600">
                <a:solidFill>
                  <a:srgbClr val="999999"/>
                </a:solidFill>
              </a:endParaRPr>
            </a:p>
            <a:p>
              <a:pPr marL="171450" lvl="0" indent="-215900" algn="l" rtl="0">
                <a:spcBef>
                  <a:spcPts val="0"/>
                </a:spcBef>
                <a:spcAft>
                  <a:spcPts val="0"/>
                </a:spcAft>
                <a:buClr>
                  <a:srgbClr val="999999"/>
                </a:buClr>
                <a:buSzPts val="1600"/>
                <a:buChar char="●"/>
              </a:pPr>
              <a:r>
                <a:rPr lang="en-US" sz="1600">
                  <a:solidFill>
                    <a:srgbClr val="999999"/>
                  </a:solidFill>
                </a:rPr>
                <a:t>Training Results</a:t>
              </a:r>
              <a:endParaRPr sz="1600">
                <a:solidFill>
                  <a:srgbClr val="999999"/>
                </a:solidFill>
              </a:endParaRPr>
            </a:p>
          </p:txBody>
        </p:sp>
        <p:sp>
          <p:nvSpPr>
            <p:cNvPr id="1290" name="Google Shape;1290;p83"/>
            <p:cNvSpPr txBox="1"/>
            <p:nvPr/>
          </p:nvSpPr>
          <p:spPr>
            <a:xfrm>
              <a:off x="5474353" y="88700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Test Results</a:t>
              </a:r>
              <a:endParaRPr sz="1600">
                <a:solidFill>
                  <a:srgbClr val="999999"/>
                </a:solidFill>
              </a:endParaRPr>
            </a:p>
            <a:p>
              <a:pPr marL="192024" lvl="0" indent="-238759" algn="l" rtl="0">
                <a:spcBef>
                  <a:spcPts val="0"/>
                </a:spcBef>
                <a:spcAft>
                  <a:spcPts val="0"/>
                </a:spcAft>
                <a:buClr>
                  <a:srgbClr val="999999"/>
                </a:buClr>
                <a:buSzPts val="1600"/>
                <a:buChar char="●"/>
              </a:pPr>
              <a:r>
                <a:rPr lang="en-US" sz="1600">
                  <a:solidFill>
                    <a:srgbClr val="999999"/>
                  </a:solidFill>
                </a:rPr>
                <a:t>Additional Analysis</a:t>
              </a:r>
              <a:endParaRPr sz="1600">
                <a:solidFill>
                  <a:srgbClr val="999999"/>
                </a:solidFill>
              </a:endParaRPr>
            </a:p>
          </p:txBody>
        </p:sp>
        <p:sp>
          <p:nvSpPr>
            <p:cNvPr id="1291" name="Google Shape;1291;p83"/>
            <p:cNvSpPr/>
            <p:nvPr/>
          </p:nvSpPr>
          <p:spPr>
            <a:xfrm>
              <a:off x="831171" y="1079175"/>
              <a:ext cx="2059200" cy="350700"/>
            </a:xfrm>
            <a:prstGeom prst="homePlate">
              <a:avLst>
                <a:gd name="adj" fmla="val 50000"/>
              </a:avLst>
            </a:prstGeom>
            <a:solidFill>
              <a:srgbClr val="1155CC"/>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Analysis</a:t>
              </a:r>
              <a:endParaRPr sz="2200">
                <a:solidFill>
                  <a:srgbClr val="D9D9D9"/>
                </a:solidFill>
              </a:endParaRPr>
            </a:p>
          </p:txBody>
        </p:sp>
        <p:sp>
          <p:nvSpPr>
            <p:cNvPr id="1292" name="Google Shape;1292;p83"/>
            <p:cNvSpPr/>
            <p:nvPr/>
          </p:nvSpPr>
          <p:spPr>
            <a:xfrm flipH="1">
              <a:off x="831683" y="880204"/>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1293" name="Google Shape;1293;p83"/>
            <p:cNvSpPr/>
            <p:nvPr/>
          </p:nvSpPr>
          <p:spPr>
            <a:xfrm>
              <a:off x="1452125" y="810975"/>
              <a:ext cx="6858000" cy="887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txBox="1"/>
          <p:nvPr/>
        </p:nvSpPr>
        <p:spPr>
          <a:xfrm>
            <a:off x="173400" y="3616850"/>
            <a:ext cx="4710900" cy="118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highlight>
                  <a:srgbClr val="FFFFFF"/>
                </a:highlight>
              </a:rPr>
              <a:t>Factors we are </a:t>
            </a:r>
            <a:r>
              <a:rPr lang="en-US" sz="1800" b="1" i="1">
                <a:highlight>
                  <a:srgbClr val="FFFFFF"/>
                </a:highlight>
              </a:rPr>
              <a:t>not</a:t>
            </a:r>
            <a:r>
              <a:rPr lang="en-US" sz="1800">
                <a:highlight>
                  <a:srgbClr val="FFFFFF"/>
                </a:highlight>
              </a:rPr>
              <a:t> going to address:</a:t>
            </a:r>
            <a:endParaRPr sz="1800">
              <a:highlight>
                <a:srgbClr val="FFFFFF"/>
              </a:highlight>
            </a:endParaRPr>
          </a:p>
          <a:p>
            <a:pPr marL="457200" lvl="0" indent="-342900" algn="l" rtl="0">
              <a:spcBef>
                <a:spcPts val="0"/>
              </a:spcBef>
              <a:spcAft>
                <a:spcPts val="0"/>
              </a:spcAft>
              <a:buClr>
                <a:schemeClr val="dk1"/>
              </a:buClr>
              <a:buSzPts val="1800"/>
              <a:buChar char="●"/>
            </a:pPr>
            <a:r>
              <a:rPr lang="en-US" sz="1800">
                <a:solidFill>
                  <a:schemeClr val="dk1"/>
                </a:solidFill>
              </a:rPr>
              <a:t>social and economic aspects</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omission of facts and opinions</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validity of facts and opinions</a:t>
            </a:r>
            <a:endParaRPr sz="1800">
              <a:solidFill>
                <a:srgbClr val="000000"/>
              </a:solidFill>
            </a:endParaRPr>
          </a:p>
        </p:txBody>
      </p:sp>
      <p:sp>
        <p:nvSpPr>
          <p:cNvPr id="254" name="Google Shape;254;p30"/>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255" name="Google Shape;255;p30"/>
          <p:cNvSpPr txBox="1">
            <a:spLocks noGrp="1"/>
          </p:cNvSpPr>
          <p:nvPr>
            <p:ph type="sldNum" idx="12"/>
          </p:nvPr>
        </p:nvSpPr>
        <p:spPr>
          <a:xfrm>
            <a:off x="8467078" y="4767263"/>
            <a:ext cx="5619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sz="1300">
                <a:latin typeface="Century Gothic"/>
                <a:ea typeface="Century Gothic"/>
                <a:cs typeface="Century Gothic"/>
                <a:sym typeface="Century Gothic"/>
              </a:rPr>
              <a:t>6</a:t>
            </a:fld>
            <a:endParaRPr sz="1300">
              <a:latin typeface="Century Gothic"/>
              <a:ea typeface="Century Gothic"/>
              <a:cs typeface="Century Gothic"/>
              <a:sym typeface="Century Gothic"/>
            </a:endParaRPr>
          </a:p>
        </p:txBody>
      </p:sp>
      <p:sp>
        <p:nvSpPr>
          <p:cNvPr id="256" name="Google Shape;256;p30"/>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258" name="Google Shape;258;p30"/>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SzPts val="1600"/>
              <a:buChar char="●"/>
            </a:pPr>
            <a:r>
              <a:rPr lang="en-US" sz="1600"/>
              <a:t>Our Project</a:t>
            </a:r>
            <a:endParaRPr sz="1600"/>
          </a:p>
        </p:txBody>
      </p:sp>
      <p:sp>
        <p:nvSpPr>
          <p:cNvPr id="260" name="Google Shape;260;p30"/>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Definitions</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Related work</a:t>
            </a:r>
            <a:endParaRPr sz="1600">
              <a:solidFill>
                <a:srgbClr val="B7B7B7"/>
              </a:solidFill>
            </a:endParaRPr>
          </a:p>
        </p:txBody>
      </p:sp>
      <p:pic>
        <p:nvPicPr>
          <p:cNvPr id="261" name="Google Shape;261;p30"/>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262" name="Google Shape;262;p30"/>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263" name="Google Shape;263;p30"/>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264" name="Google Shape;264;p30"/>
          <p:cNvSpPr txBox="1"/>
          <p:nvPr/>
        </p:nvSpPr>
        <p:spPr>
          <a:xfrm>
            <a:off x="311700" y="1516845"/>
            <a:ext cx="85206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Political lean classification at the article level using GloVe word embedding and Convolutional Neural Network (CNN)</a:t>
            </a:r>
            <a:endParaRPr sz="1800"/>
          </a:p>
        </p:txBody>
      </p:sp>
      <p:sp>
        <p:nvSpPr>
          <p:cNvPr id="265" name="Google Shape;265;p30"/>
          <p:cNvSpPr txBox="1"/>
          <p:nvPr/>
        </p:nvSpPr>
        <p:spPr>
          <a:xfrm>
            <a:off x="3800900" y="3881450"/>
            <a:ext cx="5228100" cy="923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sz="1800">
                <a:solidFill>
                  <a:schemeClr val="dk1"/>
                </a:solidFill>
                <a:highlight>
                  <a:schemeClr val="lt1"/>
                </a:highlight>
              </a:rPr>
              <a:t>sentiment of the journalists and media outlets</a:t>
            </a:r>
            <a:endParaRPr sz="1800">
              <a:solidFill>
                <a:schemeClr val="dk1"/>
              </a:solidFill>
              <a:highlight>
                <a:schemeClr val="lt1"/>
              </a:highlight>
            </a:endParaRPr>
          </a:p>
          <a:p>
            <a:pPr marL="457200" lvl="0" indent="-342900" algn="l" rtl="0">
              <a:spcBef>
                <a:spcPts val="0"/>
              </a:spcBef>
              <a:spcAft>
                <a:spcPts val="0"/>
              </a:spcAft>
              <a:buClr>
                <a:schemeClr val="dk1"/>
              </a:buClr>
              <a:buSzPts val="1800"/>
              <a:buChar char="●"/>
            </a:pPr>
            <a:r>
              <a:rPr lang="en-US" sz="1800">
                <a:solidFill>
                  <a:schemeClr val="dk1"/>
                </a:solidFill>
                <a:highlight>
                  <a:schemeClr val="lt1"/>
                </a:highlight>
              </a:rPr>
              <a:t>political leaning of the journalists</a:t>
            </a:r>
            <a:endParaRPr sz="1800">
              <a:solidFill>
                <a:schemeClr val="dk1"/>
              </a:solidFill>
            </a:endParaRPr>
          </a:p>
        </p:txBody>
      </p:sp>
      <p:sp>
        <p:nvSpPr>
          <p:cNvPr id="266" name="Google Shape;266;p30"/>
          <p:cNvSpPr txBox="1"/>
          <p:nvPr/>
        </p:nvSpPr>
        <p:spPr>
          <a:xfrm>
            <a:off x="1490250" y="3374500"/>
            <a:ext cx="6163500" cy="42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t>Source: </a:t>
            </a:r>
            <a:r>
              <a:rPr lang="en-US" sz="800" u="sng">
                <a:solidFill>
                  <a:schemeClr val="hlink"/>
                </a:solidFill>
                <a:hlinkClick r:id="rId5"/>
              </a:rPr>
              <a:t>https://www.allsides.com/unbiased-balanced-news</a:t>
            </a:r>
            <a:r>
              <a:rPr lang="en-US" sz="800"/>
              <a:t>; 1/26/2019</a:t>
            </a:r>
            <a:endParaRPr sz="800"/>
          </a:p>
        </p:txBody>
      </p:sp>
      <p:pic>
        <p:nvPicPr>
          <p:cNvPr id="267" name="Google Shape;267;p30"/>
          <p:cNvPicPr preferRelativeResize="0"/>
          <p:nvPr/>
        </p:nvPicPr>
        <p:blipFill>
          <a:blip r:embed="rId6">
            <a:alphaModFix/>
          </a:blip>
          <a:stretch>
            <a:fillRect/>
          </a:stretch>
        </p:blipFill>
        <p:spPr>
          <a:xfrm>
            <a:off x="1723643" y="2186956"/>
            <a:ext cx="5696713" cy="1247851"/>
          </a:xfrm>
          <a:prstGeom prst="rect">
            <a:avLst/>
          </a:prstGeom>
          <a:noFill/>
          <a:ln>
            <a:noFill/>
          </a:ln>
        </p:spPr>
      </p:pic>
      <p:sp>
        <p:nvSpPr>
          <p:cNvPr id="268" name="Google Shape;268;p30"/>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84"/>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n-US"/>
              <a:t>60</a:t>
            </a:fld>
            <a:endParaRPr/>
          </a:p>
        </p:txBody>
      </p:sp>
      <p:sp>
        <p:nvSpPr>
          <p:cNvPr id="1300" name="Google Shape;1300;p84"/>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sp>
        <p:nvSpPr>
          <p:cNvPr id="1301" name="Google Shape;1301;p84"/>
          <p:cNvSpPr/>
          <p:nvPr/>
        </p:nvSpPr>
        <p:spPr>
          <a:xfrm>
            <a:off x="1454788" y="810855"/>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1302" name="Google Shape;1302;p84"/>
          <p:cNvSpPr/>
          <p:nvPr/>
        </p:nvSpPr>
        <p:spPr>
          <a:xfrm>
            <a:off x="833831" y="1007647"/>
            <a:ext cx="2059200" cy="350700"/>
          </a:xfrm>
          <a:prstGeom prst="homePlate">
            <a:avLst>
              <a:gd name="adj" fmla="val 50000"/>
            </a:avLst>
          </a:prstGeom>
          <a:solidFill>
            <a:srgbClr val="1C4587"/>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D9D9D9"/>
                </a:solidFill>
              </a:rPr>
              <a:t>Conclusions</a:t>
            </a:r>
            <a:endParaRPr sz="2200">
              <a:solidFill>
                <a:srgbClr val="D9D9D9"/>
              </a:solidFill>
            </a:endParaRPr>
          </a:p>
        </p:txBody>
      </p:sp>
      <p:sp>
        <p:nvSpPr>
          <p:cNvPr id="1303" name="Google Shape;1303;p84"/>
          <p:cNvSpPr/>
          <p:nvPr/>
        </p:nvSpPr>
        <p:spPr>
          <a:xfrm flipH="1">
            <a:off x="828693" y="811698"/>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4"/>
          <p:cNvSpPr txBox="1"/>
          <p:nvPr/>
        </p:nvSpPr>
        <p:spPr>
          <a:xfrm>
            <a:off x="2797150" y="912975"/>
            <a:ext cx="2699400" cy="512100"/>
          </a:xfrm>
          <a:prstGeom prst="rect">
            <a:avLst/>
          </a:prstGeom>
          <a:noFill/>
          <a:ln>
            <a:noFill/>
          </a:ln>
        </p:spPr>
        <p:txBody>
          <a:bodyPr spcFirstLastPara="1" wrap="square" lIns="91425" tIns="0" rIns="91425" bIns="0"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Conclusions</a:t>
            </a:r>
            <a:endParaRPr sz="1600">
              <a:solidFill>
                <a:schemeClr val="dk1"/>
              </a:solidFill>
            </a:endParaRPr>
          </a:p>
          <a:p>
            <a:pPr marL="457200" lvl="0" indent="-330200" algn="l" rtl="0">
              <a:spcBef>
                <a:spcPts val="0"/>
              </a:spcBef>
              <a:spcAft>
                <a:spcPts val="0"/>
              </a:spcAft>
              <a:buClr>
                <a:srgbClr val="999999"/>
              </a:buClr>
              <a:buSzPts val="1600"/>
              <a:buChar char="●"/>
            </a:pPr>
            <a:r>
              <a:rPr lang="en-US" sz="1600">
                <a:solidFill>
                  <a:srgbClr val="999999"/>
                </a:solidFill>
              </a:rPr>
              <a:t>Lessons Learned</a:t>
            </a:r>
            <a:endParaRPr sz="1600">
              <a:solidFill>
                <a:srgbClr val="999999"/>
              </a:solidFill>
            </a:endParaRPr>
          </a:p>
        </p:txBody>
      </p:sp>
      <p:sp>
        <p:nvSpPr>
          <p:cNvPr id="1305" name="Google Shape;1305;p84"/>
          <p:cNvSpPr txBox="1"/>
          <p:nvPr/>
        </p:nvSpPr>
        <p:spPr>
          <a:xfrm>
            <a:off x="5333159" y="912971"/>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999999"/>
              </a:buClr>
              <a:buSzPts val="1600"/>
              <a:buChar char="●"/>
            </a:pPr>
            <a:r>
              <a:rPr lang="en-US" sz="1600">
                <a:solidFill>
                  <a:srgbClr val="999999"/>
                </a:solidFill>
              </a:rPr>
              <a:t>Future work</a:t>
            </a:r>
            <a:endParaRPr sz="1600">
              <a:solidFill>
                <a:srgbClr val="999999"/>
              </a:solidFill>
            </a:endParaRPr>
          </a:p>
        </p:txBody>
      </p:sp>
      <p:pic>
        <p:nvPicPr>
          <p:cNvPr id="1306" name="Google Shape;1306;p84"/>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1307" name="Google Shape;1307;p84"/>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1308" name="Google Shape;1308;p84"/>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1309" name="Google Shape;1309;p84"/>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pic>
        <p:nvPicPr>
          <p:cNvPr id="1310" name="Google Shape;1310;p84"/>
          <p:cNvPicPr preferRelativeResize="0"/>
          <p:nvPr/>
        </p:nvPicPr>
        <p:blipFill>
          <a:blip r:embed="rId5">
            <a:alphaModFix/>
          </a:blip>
          <a:stretch>
            <a:fillRect/>
          </a:stretch>
        </p:blipFill>
        <p:spPr>
          <a:xfrm>
            <a:off x="164800" y="2488543"/>
            <a:ext cx="8839202" cy="11194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a:p>
        </p:txBody>
      </p:sp>
      <p:sp>
        <p:nvSpPr>
          <p:cNvPr id="275" name="Google Shape;275;p31"/>
          <p:cNvSpPr txBox="1"/>
          <p:nvPr/>
        </p:nvSpPr>
        <p:spPr>
          <a:xfrm>
            <a:off x="0" y="4738200"/>
            <a:ext cx="91344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B7B7B7"/>
                </a:solidFill>
              </a:rPr>
              <a:t>Brinegar, Huang, Whalen, Wilbur, Zimmermann</a:t>
            </a:r>
            <a:endParaRPr sz="1000" i="1">
              <a:solidFill>
                <a:srgbClr val="B7B7B7"/>
              </a:solidFill>
            </a:endParaRPr>
          </a:p>
        </p:txBody>
      </p:sp>
      <p:sp>
        <p:nvSpPr>
          <p:cNvPr id="276" name="Google Shape;276;p31"/>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278" name="Google Shape;278;p31"/>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Our Project</a:t>
            </a:r>
            <a:endParaRPr sz="1600">
              <a:solidFill>
                <a:srgbClr val="B7B7B7"/>
              </a:solidFill>
            </a:endParaRPr>
          </a:p>
        </p:txBody>
      </p:sp>
      <p:sp>
        <p:nvSpPr>
          <p:cNvPr id="280" name="Google Shape;280;p31"/>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000000"/>
              </a:buClr>
              <a:buSzPts val="1600"/>
              <a:buChar char="●"/>
            </a:pPr>
            <a:r>
              <a:rPr lang="en-US" sz="1600"/>
              <a:t>Definitions</a:t>
            </a:r>
            <a:endParaRPr sz="1600"/>
          </a:p>
          <a:p>
            <a:pPr marL="137160" lvl="0" indent="-238759" algn="l" rtl="0">
              <a:spcBef>
                <a:spcPts val="0"/>
              </a:spcBef>
              <a:spcAft>
                <a:spcPts val="0"/>
              </a:spcAft>
              <a:buClr>
                <a:srgbClr val="B7B7B7"/>
              </a:buClr>
              <a:buSzPts val="1600"/>
              <a:buChar char="●"/>
            </a:pPr>
            <a:r>
              <a:rPr lang="en-US" sz="1600">
                <a:solidFill>
                  <a:srgbClr val="B7B7B7"/>
                </a:solidFill>
              </a:rPr>
              <a:t>Related work</a:t>
            </a:r>
            <a:endParaRPr sz="1600">
              <a:solidFill>
                <a:srgbClr val="B7B7B7"/>
              </a:solidFill>
            </a:endParaRPr>
          </a:p>
        </p:txBody>
      </p:sp>
      <p:pic>
        <p:nvPicPr>
          <p:cNvPr id="281" name="Google Shape;281;p31"/>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282" name="Google Shape;282;p31"/>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283" name="Google Shape;283;p31"/>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284" name="Google Shape;284;p31"/>
          <p:cNvSpPr txBox="1"/>
          <p:nvPr/>
        </p:nvSpPr>
        <p:spPr>
          <a:xfrm>
            <a:off x="550150" y="1706800"/>
            <a:ext cx="8082600" cy="217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222222"/>
                </a:solidFill>
              </a:rPr>
              <a:t>We found no universally accepted definition of bias. In communication theory bias is achieved through:</a:t>
            </a:r>
            <a:endParaRPr sz="1800">
              <a:solidFill>
                <a:srgbClr val="222222"/>
              </a:solidFill>
            </a:endParaRPr>
          </a:p>
          <a:p>
            <a:pPr marL="457200" lvl="0" indent="-330200" algn="l" rtl="0">
              <a:lnSpc>
                <a:spcPct val="115000"/>
              </a:lnSpc>
              <a:spcBef>
                <a:spcPts val="0"/>
              </a:spcBef>
              <a:spcAft>
                <a:spcPts val="0"/>
              </a:spcAft>
              <a:buClr>
                <a:schemeClr val="dk1"/>
              </a:buClr>
              <a:buSzPts val="1600"/>
              <a:buFont typeface="Times New Roman"/>
              <a:buChar char="●"/>
            </a:pPr>
            <a:r>
              <a:rPr lang="en-US" sz="1600" b="1">
                <a:solidFill>
                  <a:schemeClr val="dk1"/>
                </a:solidFill>
              </a:rPr>
              <a:t>Omission</a:t>
            </a:r>
            <a:r>
              <a:rPr lang="en-US" sz="1600">
                <a:solidFill>
                  <a:schemeClr val="dk1"/>
                </a:solidFill>
              </a:rPr>
              <a:t>, excluding of relevant information that disproves the desirable position and/or proves the other side</a:t>
            </a:r>
            <a:endParaRPr sz="1600">
              <a:solidFill>
                <a:schemeClr val="dk1"/>
              </a:solidFill>
            </a:endParaRPr>
          </a:p>
          <a:p>
            <a:pPr marL="457200" lvl="0" indent="-330200" algn="l" rtl="0">
              <a:lnSpc>
                <a:spcPct val="115000"/>
              </a:lnSpc>
              <a:spcBef>
                <a:spcPts val="0"/>
              </a:spcBef>
              <a:spcAft>
                <a:spcPts val="0"/>
              </a:spcAft>
              <a:buClr>
                <a:schemeClr val="dk1"/>
              </a:buClr>
              <a:buSzPts val="1600"/>
              <a:buFont typeface="Times New Roman"/>
              <a:buChar char="●"/>
            </a:pPr>
            <a:r>
              <a:rPr lang="en-US" sz="1600" b="1">
                <a:solidFill>
                  <a:schemeClr val="dk1"/>
                </a:solidFill>
              </a:rPr>
              <a:t>Placement</a:t>
            </a:r>
            <a:r>
              <a:rPr lang="en-US" sz="1600">
                <a:solidFill>
                  <a:schemeClr val="dk1"/>
                </a:solidFill>
              </a:rPr>
              <a:t>, prominently displaying supportive stories for the desirable position and/or burying those for the other side</a:t>
            </a:r>
            <a:endParaRPr sz="1600">
              <a:solidFill>
                <a:schemeClr val="dk1"/>
              </a:solidFill>
            </a:endParaRPr>
          </a:p>
          <a:p>
            <a:pPr marL="457200" lvl="0" indent="-330200" algn="l" rtl="0">
              <a:lnSpc>
                <a:spcPct val="115000"/>
              </a:lnSpc>
              <a:spcBef>
                <a:spcPts val="0"/>
              </a:spcBef>
              <a:spcAft>
                <a:spcPts val="0"/>
              </a:spcAft>
              <a:buClr>
                <a:schemeClr val="dk1"/>
              </a:buClr>
              <a:buSzPts val="1600"/>
              <a:buFont typeface="Times New Roman"/>
              <a:buChar char="●"/>
            </a:pPr>
            <a:r>
              <a:rPr lang="en-US" sz="1600" b="1">
                <a:solidFill>
                  <a:schemeClr val="dk1"/>
                </a:solidFill>
              </a:rPr>
              <a:t>Selection of sources</a:t>
            </a:r>
            <a:r>
              <a:rPr lang="en-US" sz="1600">
                <a:solidFill>
                  <a:schemeClr val="dk1"/>
                </a:solidFill>
              </a:rPr>
              <a:t>, including more sources supportive of the desirable position</a:t>
            </a:r>
            <a:endParaRPr sz="1600">
              <a:solidFill>
                <a:schemeClr val="dk1"/>
              </a:solidFill>
            </a:endParaRPr>
          </a:p>
          <a:p>
            <a:pPr marL="0" lvl="0" indent="0" algn="l" rtl="0">
              <a:lnSpc>
                <a:spcPct val="115000"/>
              </a:lnSpc>
              <a:spcBef>
                <a:spcPts val="0"/>
              </a:spcBef>
              <a:spcAft>
                <a:spcPts val="0"/>
              </a:spcAft>
              <a:buNone/>
            </a:pPr>
            <a:r>
              <a:rPr lang="en-US" sz="1600">
                <a:solidFill>
                  <a:srgbClr val="222222"/>
                </a:solidFill>
              </a:rPr>
              <a:t>  </a:t>
            </a:r>
            <a:endParaRPr sz="1600">
              <a:highlight>
                <a:srgbClr val="FFFFFF"/>
              </a:highlight>
            </a:endParaRPr>
          </a:p>
          <a:p>
            <a:pPr marL="0" lvl="0" indent="0" algn="l" rtl="0">
              <a:lnSpc>
                <a:spcPct val="115000"/>
              </a:lnSpc>
              <a:spcBef>
                <a:spcPts val="0"/>
              </a:spcBef>
              <a:spcAft>
                <a:spcPts val="0"/>
              </a:spcAft>
              <a:buNone/>
            </a:pPr>
            <a:endParaRPr sz="1600"/>
          </a:p>
        </p:txBody>
      </p:sp>
      <p:sp>
        <p:nvSpPr>
          <p:cNvPr id="285" name="Google Shape;285;p31"/>
          <p:cNvSpPr txBox="1"/>
          <p:nvPr/>
        </p:nvSpPr>
        <p:spPr>
          <a:xfrm>
            <a:off x="60175" y="3879000"/>
            <a:ext cx="9045000" cy="816000"/>
          </a:xfrm>
          <a:prstGeom prst="rect">
            <a:avLst/>
          </a:prstGeom>
          <a:noFill/>
          <a:ln w="9525" cap="flat" cmpd="sng">
            <a:solidFill>
              <a:srgbClr val="1C4587"/>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b="1">
                <a:solidFill>
                  <a:schemeClr val="dk1"/>
                </a:solidFill>
                <a:highlight>
                  <a:srgbClr val="FFFFFF"/>
                </a:highlight>
              </a:rPr>
              <a:t>Definition of </a:t>
            </a:r>
            <a:r>
              <a:rPr lang="en-US" sz="1800" b="1">
                <a:solidFill>
                  <a:schemeClr val="dk1"/>
                </a:solidFill>
              </a:rPr>
              <a:t>leaning:</a:t>
            </a:r>
            <a:endParaRPr sz="1800" b="1">
              <a:solidFill>
                <a:schemeClr val="dk1"/>
              </a:solidFill>
            </a:endParaRPr>
          </a:p>
          <a:p>
            <a:pPr marL="457200" lvl="0" indent="-342900" algn="l" rtl="0">
              <a:lnSpc>
                <a:spcPct val="115000"/>
              </a:lnSpc>
              <a:spcBef>
                <a:spcPts val="0"/>
              </a:spcBef>
              <a:spcAft>
                <a:spcPts val="0"/>
              </a:spcAft>
              <a:buClr>
                <a:srgbClr val="1C4587"/>
              </a:buClr>
              <a:buSzPts val="1800"/>
              <a:buChar char="➢"/>
            </a:pPr>
            <a:r>
              <a:rPr lang="en-US" sz="1800">
                <a:solidFill>
                  <a:schemeClr val="dk1"/>
                </a:solidFill>
                <a:highlight>
                  <a:schemeClr val="lt1"/>
                </a:highlight>
              </a:rPr>
              <a:t>A tendency to present ideas with an emphasis on a particular political point of view</a:t>
            </a:r>
            <a:endParaRPr sz="1800">
              <a:solidFill>
                <a:schemeClr val="dk1"/>
              </a:solidFill>
              <a:highlight>
                <a:schemeClr val="lt1"/>
              </a:highlight>
            </a:endParaRPr>
          </a:p>
        </p:txBody>
      </p:sp>
      <p:sp>
        <p:nvSpPr>
          <p:cNvPr id="286" name="Google Shape;286;p31"/>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2"/>
          <p:cNvSpPr txBox="1">
            <a:spLocks noGrp="1"/>
          </p:cNvSpPr>
          <p:nvPr>
            <p:ph type="sldNum" idx="12"/>
          </p:nvPr>
        </p:nvSpPr>
        <p:spPr>
          <a:xfrm>
            <a:off x="8543278" y="4767263"/>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8</a:t>
            </a:fld>
            <a:endParaRPr/>
          </a:p>
        </p:txBody>
      </p:sp>
      <p:sp>
        <p:nvSpPr>
          <p:cNvPr id="293" name="Google Shape;293;p32"/>
          <p:cNvSpPr txBox="1"/>
          <p:nvPr/>
        </p:nvSpPr>
        <p:spPr>
          <a:xfrm>
            <a:off x="0" y="4738200"/>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000" i="1">
                <a:solidFill>
                  <a:srgbClr val="999999"/>
                </a:solidFill>
              </a:rPr>
              <a:t>Brinegar, Huang, Whalen, Wilbur, Zimmermann</a:t>
            </a:r>
            <a:endParaRPr sz="1000" i="1">
              <a:solidFill>
                <a:srgbClr val="999999"/>
              </a:solidFill>
            </a:endParaRPr>
          </a:p>
        </p:txBody>
      </p:sp>
      <p:pic>
        <p:nvPicPr>
          <p:cNvPr id="294" name="Google Shape;294;p32"/>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295" name="Google Shape;295;p32"/>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296" name="Google Shape;296;p32"/>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297" name="Google Shape;297;p32"/>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833831" y="1009800"/>
            <a:ext cx="2059200" cy="350700"/>
          </a:xfrm>
          <a:prstGeom prst="homePlate">
            <a:avLst>
              <a:gd name="adj" fmla="val 50000"/>
            </a:avLst>
          </a:prstGeom>
          <a:solidFill>
            <a:srgbClr val="C9DAF8"/>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Introduction</a:t>
            </a:r>
            <a:endParaRPr sz="2200"/>
          </a:p>
        </p:txBody>
      </p:sp>
      <p:sp>
        <p:nvSpPr>
          <p:cNvPr id="299" name="Google Shape;299;p32"/>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Motivation</a:t>
            </a:r>
            <a:endParaRPr sz="1600">
              <a:solidFill>
                <a:srgbClr val="B7B7B7"/>
              </a:solidFill>
            </a:endParaRPr>
          </a:p>
          <a:p>
            <a:pPr marL="137160" lvl="0" indent="-238759" algn="l" rtl="0">
              <a:spcBef>
                <a:spcPts val="0"/>
              </a:spcBef>
              <a:spcAft>
                <a:spcPts val="0"/>
              </a:spcAft>
              <a:buClr>
                <a:srgbClr val="B7B7B7"/>
              </a:buClr>
              <a:buSzPts val="1600"/>
              <a:buChar char="●"/>
            </a:pPr>
            <a:r>
              <a:rPr lang="en-US" sz="1600">
                <a:solidFill>
                  <a:srgbClr val="B7B7B7"/>
                </a:solidFill>
              </a:rPr>
              <a:t>Our Project</a:t>
            </a:r>
            <a:endParaRPr sz="1600">
              <a:solidFill>
                <a:srgbClr val="B7B7B7"/>
              </a:solidFill>
            </a:endParaRPr>
          </a:p>
        </p:txBody>
      </p:sp>
      <p:sp>
        <p:nvSpPr>
          <p:cNvPr id="301" name="Google Shape;301;p32"/>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B7B7B7"/>
              </a:buClr>
              <a:buSzPts val="1600"/>
              <a:buChar char="●"/>
            </a:pPr>
            <a:r>
              <a:rPr lang="en-US" sz="1600">
                <a:solidFill>
                  <a:srgbClr val="B7B7B7"/>
                </a:solidFill>
              </a:rPr>
              <a:t>Definitions</a:t>
            </a:r>
            <a:endParaRPr sz="1600">
              <a:solidFill>
                <a:srgbClr val="B7B7B7"/>
              </a:solidFill>
            </a:endParaRPr>
          </a:p>
          <a:p>
            <a:pPr marL="137160" lvl="0" indent="-238759" algn="l" rtl="0">
              <a:spcBef>
                <a:spcPts val="0"/>
              </a:spcBef>
              <a:spcAft>
                <a:spcPts val="0"/>
              </a:spcAft>
              <a:buClr>
                <a:srgbClr val="000000"/>
              </a:buClr>
              <a:buSzPts val="1600"/>
              <a:buChar char="●"/>
            </a:pPr>
            <a:r>
              <a:rPr lang="en-US" sz="1600"/>
              <a:t>Related work</a:t>
            </a:r>
            <a:endParaRPr sz="1600"/>
          </a:p>
        </p:txBody>
      </p:sp>
      <p:sp>
        <p:nvSpPr>
          <p:cNvPr id="302" name="Google Shape;302;p32"/>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grpSp>
        <p:nvGrpSpPr>
          <p:cNvPr id="4" name="Group 3">
            <a:extLst>
              <a:ext uri="{FF2B5EF4-FFF2-40B4-BE49-F238E27FC236}">
                <a16:creationId xmlns:a16="http://schemas.microsoft.com/office/drawing/2014/main" id="{9D41432D-FC93-4784-873F-9A9B6243B996}"/>
              </a:ext>
            </a:extLst>
          </p:cNvPr>
          <p:cNvGrpSpPr/>
          <p:nvPr/>
        </p:nvGrpSpPr>
        <p:grpSpPr>
          <a:xfrm>
            <a:off x="131617" y="1649962"/>
            <a:ext cx="7871690" cy="3171931"/>
            <a:chOff x="76201" y="1649962"/>
            <a:chExt cx="7871690" cy="3171931"/>
          </a:xfrm>
        </p:grpSpPr>
        <p:pic>
          <p:nvPicPr>
            <p:cNvPr id="304" name="Google Shape;304;p32"/>
            <p:cNvPicPr preferRelativeResize="0"/>
            <p:nvPr/>
          </p:nvPicPr>
          <p:blipFill>
            <a:blip r:embed="rId5">
              <a:alphaModFix/>
            </a:blip>
            <a:stretch>
              <a:fillRect/>
            </a:stretch>
          </p:blipFill>
          <p:spPr>
            <a:xfrm>
              <a:off x="76201" y="1681150"/>
              <a:ext cx="1086482" cy="350700"/>
            </a:xfrm>
            <a:prstGeom prst="rect">
              <a:avLst/>
            </a:prstGeom>
            <a:noFill/>
            <a:ln>
              <a:noFill/>
            </a:ln>
          </p:spPr>
        </p:pic>
        <p:pic>
          <p:nvPicPr>
            <p:cNvPr id="3" name="Picture 2">
              <a:extLst>
                <a:ext uri="{FF2B5EF4-FFF2-40B4-BE49-F238E27FC236}">
                  <a16:creationId xmlns:a16="http://schemas.microsoft.com/office/drawing/2014/main" id="{625C005C-1D28-4A65-9101-90CCBA7E9961}"/>
                </a:ext>
              </a:extLst>
            </p:cNvPr>
            <p:cNvPicPr>
              <a:picLocks noChangeAspect="1"/>
            </p:cNvPicPr>
            <p:nvPr/>
          </p:nvPicPr>
          <p:blipFill>
            <a:blip r:embed="rId6"/>
            <a:stretch>
              <a:fillRect/>
            </a:stretch>
          </p:blipFill>
          <p:spPr>
            <a:xfrm>
              <a:off x="1196109" y="1649962"/>
              <a:ext cx="6751782" cy="3171931"/>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3"/>
          <p:cNvSpPr/>
          <p:nvPr/>
        </p:nvSpPr>
        <p:spPr>
          <a:xfrm>
            <a:off x="1454800" y="819450"/>
            <a:ext cx="6858000" cy="731400"/>
          </a:xfrm>
          <a:prstGeom prst="rect">
            <a:avLst/>
          </a:prstGeom>
          <a:solidFill>
            <a:srgbClr val="CEE0FF">
              <a:alpha val="19200"/>
            </a:srgbClr>
          </a:solidFill>
          <a:ln w="9525" cap="flat" cmpd="sng">
            <a:solidFill>
              <a:srgbClr val="CEE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312" name="Google Shape;312;p33"/>
          <p:cNvSpPr/>
          <p:nvPr/>
        </p:nvSpPr>
        <p:spPr>
          <a:xfrm>
            <a:off x="833831" y="1009800"/>
            <a:ext cx="2059200" cy="350700"/>
          </a:xfrm>
          <a:prstGeom prst="homePlate">
            <a:avLst>
              <a:gd name="adj" fmla="val 50000"/>
            </a:avLst>
          </a:prstGeom>
          <a:solidFill>
            <a:srgbClr val="CEE0FF"/>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999999"/>
                </a:solidFill>
              </a:rPr>
              <a:t>Introduction</a:t>
            </a:r>
            <a:endParaRPr sz="2200">
              <a:solidFill>
                <a:srgbClr val="999999"/>
              </a:solidFill>
            </a:endParaRPr>
          </a:p>
        </p:txBody>
      </p:sp>
      <p:sp>
        <p:nvSpPr>
          <p:cNvPr id="313" name="Google Shape;313;p33"/>
          <p:cNvSpPr/>
          <p:nvPr/>
        </p:nvSpPr>
        <p:spPr>
          <a:xfrm flipH="1">
            <a:off x="834350" y="818654"/>
            <a:ext cx="620400" cy="1911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314" name="Google Shape;314;p33"/>
          <p:cNvSpPr/>
          <p:nvPr/>
        </p:nvSpPr>
        <p:spPr>
          <a:xfrm>
            <a:off x="1454788" y="1697783"/>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833831" y="1888133"/>
            <a:ext cx="2059200" cy="350700"/>
          </a:xfrm>
          <a:prstGeom prst="homePlate">
            <a:avLst>
              <a:gd name="adj" fmla="val 50000"/>
            </a:avLst>
          </a:prstGeom>
          <a:solidFill>
            <a:srgbClr val="A4C2F4"/>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t>Data</a:t>
            </a:r>
            <a:endParaRPr sz="2200"/>
          </a:p>
        </p:txBody>
      </p:sp>
      <p:sp>
        <p:nvSpPr>
          <p:cNvPr id="316" name="Google Shape;316;p33"/>
          <p:cNvSpPr/>
          <p:nvPr/>
        </p:nvSpPr>
        <p:spPr>
          <a:xfrm flipH="1">
            <a:off x="834343" y="1698589"/>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1463325" y="2577026"/>
            <a:ext cx="6858000" cy="8961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842376" y="2843571"/>
            <a:ext cx="2059200" cy="350700"/>
          </a:xfrm>
          <a:prstGeom prst="homePlate">
            <a:avLst>
              <a:gd name="adj" fmla="val 50000"/>
            </a:avLst>
          </a:prstGeom>
          <a:solidFill>
            <a:srgbClr val="CEE0FF"/>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999999"/>
                </a:solidFill>
              </a:rPr>
              <a:t>Algorithms</a:t>
            </a:r>
            <a:endParaRPr sz="2200">
              <a:solidFill>
                <a:srgbClr val="999999"/>
              </a:solidFill>
            </a:endParaRPr>
          </a:p>
        </p:txBody>
      </p:sp>
      <p:sp>
        <p:nvSpPr>
          <p:cNvPr id="319" name="Google Shape;319;p33"/>
          <p:cNvSpPr/>
          <p:nvPr/>
        </p:nvSpPr>
        <p:spPr>
          <a:xfrm flipH="1">
            <a:off x="842889" y="2652414"/>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320" name="Google Shape;320;p33"/>
          <p:cNvSpPr/>
          <p:nvPr/>
        </p:nvSpPr>
        <p:spPr>
          <a:xfrm>
            <a:off x="1454788" y="3640500"/>
            <a:ext cx="6858000" cy="731400"/>
          </a:xfrm>
          <a:prstGeom prst="rect">
            <a:avLst/>
          </a:prstGeom>
          <a:solidFill>
            <a:srgbClr val="CEE0FF">
              <a:alpha val="19200"/>
            </a:srgbClr>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321" name="Google Shape;321;p33"/>
          <p:cNvSpPr/>
          <p:nvPr/>
        </p:nvSpPr>
        <p:spPr>
          <a:xfrm>
            <a:off x="833831" y="3837292"/>
            <a:ext cx="2059200" cy="350700"/>
          </a:xfrm>
          <a:prstGeom prst="homePlate">
            <a:avLst>
              <a:gd name="adj" fmla="val 50000"/>
            </a:avLst>
          </a:prstGeom>
          <a:solidFill>
            <a:srgbClr val="CEE0FF"/>
          </a:solidFill>
          <a:ln w="9525" cap="flat" cmpd="sng">
            <a:solidFill>
              <a:srgbClr val="17386F"/>
            </a:solidFill>
            <a:prstDash val="solid"/>
            <a:round/>
            <a:headEnd type="none" w="sm" len="sm"/>
            <a:tailEnd type="none" w="sm" len="sm"/>
          </a:ln>
          <a:effectLst>
            <a:outerShdw blurRad="57150" dist="762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200">
                <a:solidFill>
                  <a:srgbClr val="999999"/>
                </a:solidFill>
              </a:rPr>
              <a:t>Conclusions</a:t>
            </a:r>
            <a:endParaRPr sz="2200">
              <a:solidFill>
                <a:srgbClr val="999999"/>
              </a:solidFill>
            </a:endParaRPr>
          </a:p>
        </p:txBody>
      </p:sp>
      <p:sp>
        <p:nvSpPr>
          <p:cNvPr id="322" name="Google Shape;322;p33"/>
          <p:cNvSpPr txBox="1">
            <a:spLocks noGrp="1"/>
          </p:cNvSpPr>
          <p:nvPr>
            <p:ph type="sldNum" idx="12"/>
          </p:nvPr>
        </p:nvSpPr>
        <p:spPr>
          <a:xfrm>
            <a:off x="8486128" y="4704504"/>
            <a:ext cx="561900" cy="273900"/>
          </a:xfrm>
          <a:prstGeom prst="rect">
            <a:avLst/>
          </a:prstGeom>
        </p:spPr>
        <p:txBody>
          <a:bodyPr spcFirstLastPara="1" wrap="square" lIns="27425" tIns="45700" rIns="45700"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sz="1300">
                <a:latin typeface="Century Gothic"/>
                <a:ea typeface="Century Gothic"/>
                <a:cs typeface="Century Gothic"/>
                <a:sym typeface="Century Gothic"/>
              </a:rPr>
              <a:t>9</a:t>
            </a:fld>
            <a:endParaRPr sz="1300">
              <a:latin typeface="Century Gothic"/>
              <a:ea typeface="Century Gothic"/>
              <a:cs typeface="Century Gothic"/>
              <a:sym typeface="Century Gothic"/>
            </a:endParaRPr>
          </a:p>
        </p:txBody>
      </p:sp>
      <p:sp>
        <p:nvSpPr>
          <p:cNvPr id="323" name="Google Shape;323;p33"/>
          <p:cNvSpPr/>
          <p:nvPr/>
        </p:nvSpPr>
        <p:spPr>
          <a:xfrm flipH="1">
            <a:off x="828693" y="3641344"/>
            <a:ext cx="620400" cy="192000"/>
          </a:xfrm>
          <a:prstGeom prst="rtTriangle">
            <a:avLst/>
          </a:prstGeom>
          <a:solidFill>
            <a:srgbClr val="17386F"/>
          </a:solidFill>
          <a:ln w="9525" cap="flat" cmpd="sng">
            <a:solidFill>
              <a:srgbClr val="1738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txBox="1"/>
          <p:nvPr/>
        </p:nvSpPr>
        <p:spPr>
          <a:xfrm>
            <a:off x="30032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CCCCCC"/>
              </a:buClr>
              <a:buSzPts val="1600"/>
              <a:buChar char="●"/>
            </a:pPr>
            <a:r>
              <a:rPr lang="en-US" sz="1600">
                <a:solidFill>
                  <a:srgbClr val="CCCCCC"/>
                </a:solidFill>
              </a:rPr>
              <a:t>Motivation</a:t>
            </a:r>
            <a:endParaRPr sz="1600">
              <a:solidFill>
                <a:srgbClr val="CCCCCC"/>
              </a:solidFill>
            </a:endParaRPr>
          </a:p>
          <a:p>
            <a:pPr marL="137160" lvl="0" indent="-238759" algn="l" rtl="0">
              <a:spcBef>
                <a:spcPts val="0"/>
              </a:spcBef>
              <a:spcAft>
                <a:spcPts val="0"/>
              </a:spcAft>
              <a:buClr>
                <a:srgbClr val="CCCCCC"/>
              </a:buClr>
              <a:buSzPts val="1600"/>
              <a:buChar char="●"/>
            </a:pPr>
            <a:r>
              <a:rPr lang="en-US" sz="1600">
                <a:solidFill>
                  <a:srgbClr val="CCCCCC"/>
                </a:solidFill>
              </a:rPr>
              <a:t>Definitions</a:t>
            </a:r>
            <a:endParaRPr sz="1600">
              <a:solidFill>
                <a:srgbClr val="CCCCCC"/>
              </a:solidFill>
            </a:endParaRPr>
          </a:p>
        </p:txBody>
      </p:sp>
      <p:sp>
        <p:nvSpPr>
          <p:cNvPr id="325" name="Google Shape;325;p33"/>
          <p:cNvSpPr txBox="1"/>
          <p:nvPr/>
        </p:nvSpPr>
        <p:spPr>
          <a:xfrm>
            <a:off x="3003259" y="177381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Dataset</a:t>
            </a:r>
            <a:endParaRPr sz="1600"/>
          </a:p>
          <a:p>
            <a:pPr marL="192024" lvl="0" indent="-238759" algn="l" rtl="0">
              <a:spcBef>
                <a:spcPts val="0"/>
              </a:spcBef>
              <a:spcAft>
                <a:spcPts val="0"/>
              </a:spcAft>
              <a:buSzPts val="1600"/>
              <a:buChar char="●"/>
            </a:pPr>
            <a:r>
              <a:rPr lang="en-US" sz="1600"/>
              <a:t>Conditioning</a:t>
            </a:r>
            <a:endParaRPr sz="1600"/>
          </a:p>
        </p:txBody>
      </p:sp>
      <p:sp>
        <p:nvSpPr>
          <p:cNvPr id="326" name="Google Shape;326;p33"/>
          <p:cNvSpPr txBox="1"/>
          <p:nvPr/>
        </p:nvSpPr>
        <p:spPr>
          <a:xfrm>
            <a:off x="5333159" y="895482"/>
            <a:ext cx="2286000" cy="512100"/>
          </a:xfrm>
          <a:prstGeom prst="rect">
            <a:avLst/>
          </a:prstGeom>
          <a:noFill/>
          <a:ln>
            <a:noFill/>
          </a:ln>
        </p:spPr>
        <p:txBody>
          <a:bodyPr spcFirstLastPara="1" wrap="square" lIns="91425" tIns="0" rIns="91425" bIns="0" anchor="t" anchorCtr="0">
            <a:noAutofit/>
          </a:bodyPr>
          <a:lstStyle/>
          <a:p>
            <a:pPr marL="137160" lvl="0" indent="-238759" algn="l" rtl="0">
              <a:spcBef>
                <a:spcPts val="0"/>
              </a:spcBef>
              <a:spcAft>
                <a:spcPts val="0"/>
              </a:spcAft>
              <a:buClr>
                <a:srgbClr val="CCCCCC"/>
              </a:buClr>
              <a:buSzPts val="1600"/>
              <a:buChar char="●"/>
            </a:pPr>
            <a:r>
              <a:rPr lang="en-US" sz="1600">
                <a:solidFill>
                  <a:srgbClr val="CCCCCC"/>
                </a:solidFill>
              </a:rPr>
              <a:t>Our Project</a:t>
            </a:r>
            <a:endParaRPr sz="1600">
              <a:solidFill>
                <a:srgbClr val="CCCCCC"/>
              </a:solidFill>
            </a:endParaRPr>
          </a:p>
          <a:p>
            <a:pPr marL="137160" lvl="0" indent="-238759" algn="l" rtl="0">
              <a:spcBef>
                <a:spcPts val="0"/>
              </a:spcBef>
              <a:spcAft>
                <a:spcPts val="0"/>
              </a:spcAft>
              <a:buClr>
                <a:srgbClr val="CCCCCC"/>
              </a:buClr>
              <a:buSzPts val="1600"/>
              <a:buChar char="●"/>
            </a:pPr>
            <a:r>
              <a:rPr lang="en-US" sz="1600">
                <a:solidFill>
                  <a:srgbClr val="CCCCCC"/>
                </a:solidFill>
              </a:rPr>
              <a:t>Related work</a:t>
            </a:r>
            <a:endParaRPr sz="1600">
              <a:solidFill>
                <a:srgbClr val="CCCCCC"/>
              </a:solidFill>
            </a:endParaRPr>
          </a:p>
        </p:txBody>
      </p:sp>
      <p:sp>
        <p:nvSpPr>
          <p:cNvPr id="327" name="Google Shape;327;p33"/>
          <p:cNvSpPr txBox="1"/>
          <p:nvPr/>
        </p:nvSpPr>
        <p:spPr>
          <a:xfrm>
            <a:off x="5333159" y="1773816"/>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SzPts val="1600"/>
              <a:buChar char="●"/>
            </a:pPr>
            <a:r>
              <a:rPr lang="en-US" sz="1600"/>
              <a:t>Quality</a:t>
            </a:r>
            <a:endParaRPr sz="1600"/>
          </a:p>
          <a:p>
            <a:pPr marL="192024" lvl="0" indent="-238759" algn="l" rtl="0">
              <a:spcBef>
                <a:spcPts val="0"/>
              </a:spcBef>
              <a:spcAft>
                <a:spcPts val="0"/>
              </a:spcAft>
              <a:buSzPts val="1600"/>
              <a:buChar char="●"/>
            </a:pPr>
            <a:r>
              <a:rPr lang="en-US" sz="1600"/>
              <a:t>Exploratory Analysis</a:t>
            </a:r>
            <a:endParaRPr sz="1600"/>
          </a:p>
        </p:txBody>
      </p:sp>
      <p:sp>
        <p:nvSpPr>
          <p:cNvPr id="328" name="Google Shape;328;p33"/>
          <p:cNvSpPr txBox="1"/>
          <p:nvPr/>
        </p:nvSpPr>
        <p:spPr>
          <a:xfrm>
            <a:off x="3003259" y="2653053"/>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CCCCCC"/>
              </a:buClr>
              <a:buSzPts val="1600"/>
              <a:buChar char="●"/>
            </a:pPr>
            <a:r>
              <a:rPr lang="en-US" sz="1600">
                <a:solidFill>
                  <a:srgbClr val="CCCCCC"/>
                </a:solidFill>
              </a:rPr>
              <a:t>Neural Network</a:t>
            </a:r>
            <a:endParaRPr sz="1600">
              <a:solidFill>
                <a:srgbClr val="CCCCCC"/>
              </a:solidFill>
            </a:endParaRPr>
          </a:p>
          <a:p>
            <a:pPr marL="192024" lvl="0" indent="-238759" algn="l" rtl="0">
              <a:spcBef>
                <a:spcPts val="0"/>
              </a:spcBef>
              <a:spcAft>
                <a:spcPts val="0"/>
              </a:spcAft>
              <a:buClr>
                <a:srgbClr val="CCCCCC"/>
              </a:buClr>
              <a:buSzPts val="1600"/>
              <a:buChar char="●"/>
            </a:pPr>
            <a:r>
              <a:rPr lang="en-US" sz="1600">
                <a:solidFill>
                  <a:srgbClr val="CCCCCC"/>
                </a:solidFill>
              </a:rPr>
              <a:t>Processing Environ</a:t>
            </a:r>
            <a:endParaRPr sz="1600">
              <a:solidFill>
                <a:srgbClr val="CCCCCC"/>
              </a:solidFill>
            </a:endParaRPr>
          </a:p>
          <a:p>
            <a:pPr marL="192024" lvl="0" indent="-238759" algn="l" rtl="0">
              <a:spcBef>
                <a:spcPts val="0"/>
              </a:spcBef>
              <a:spcAft>
                <a:spcPts val="0"/>
              </a:spcAft>
              <a:buClr>
                <a:srgbClr val="CCCCCC"/>
              </a:buClr>
              <a:buSzPts val="1600"/>
              <a:buChar char="●"/>
            </a:pPr>
            <a:r>
              <a:rPr lang="en-US" sz="1600">
                <a:solidFill>
                  <a:srgbClr val="CCCCCC"/>
                </a:solidFill>
              </a:rPr>
              <a:t>Training Results</a:t>
            </a:r>
            <a:endParaRPr sz="1600">
              <a:solidFill>
                <a:srgbClr val="CCCCCC"/>
              </a:solidFill>
            </a:endParaRPr>
          </a:p>
        </p:txBody>
      </p:sp>
      <p:sp>
        <p:nvSpPr>
          <p:cNvPr id="329" name="Google Shape;329;p33"/>
          <p:cNvSpPr txBox="1"/>
          <p:nvPr/>
        </p:nvSpPr>
        <p:spPr>
          <a:xfrm>
            <a:off x="3003259" y="3790241"/>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CCCCCC"/>
              </a:buClr>
              <a:buSzPts val="1600"/>
              <a:buChar char="●"/>
            </a:pPr>
            <a:r>
              <a:rPr lang="en-US" sz="1600">
                <a:solidFill>
                  <a:srgbClr val="CCCCCC"/>
                </a:solidFill>
              </a:rPr>
              <a:t>Conclusions</a:t>
            </a:r>
            <a:endParaRPr sz="1600">
              <a:solidFill>
                <a:srgbClr val="CCCCCC"/>
              </a:solidFill>
            </a:endParaRPr>
          </a:p>
          <a:p>
            <a:pPr marL="192024" lvl="0" indent="-238759" algn="l" rtl="0">
              <a:spcBef>
                <a:spcPts val="0"/>
              </a:spcBef>
              <a:spcAft>
                <a:spcPts val="0"/>
              </a:spcAft>
              <a:buClr>
                <a:srgbClr val="CCCCCC"/>
              </a:buClr>
              <a:buSzPts val="1600"/>
              <a:buChar char="●"/>
            </a:pPr>
            <a:r>
              <a:rPr lang="en-US" sz="1600">
                <a:solidFill>
                  <a:srgbClr val="CCCCCC"/>
                </a:solidFill>
              </a:rPr>
              <a:t>Lessons Learned</a:t>
            </a:r>
            <a:endParaRPr sz="1600">
              <a:solidFill>
                <a:srgbClr val="CCCCCC"/>
              </a:solidFill>
            </a:endParaRPr>
          </a:p>
        </p:txBody>
      </p:sp>
      <p:sp>
        <p:nvSpPr>
          <p:cNvPr id="330" name="Google Shape;330;p33"/>
          <p:cNvSpPr txBox="1"/>
          <p:nvPr/>
        </p:nvSpPr>
        <p:spPr>
          <a:xfrm>
            <a:off x="5333159" y="3790241"/>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CCCCCC"/>
              </a:buClr>
              <a:buSzPts val="1600"/>
              <a:buChar char="●"/>
            </a:pPr>
            <a:r>
              <a:rPr lang="en-US" sz="1600">
                <a:solidFill>
                  <a:srgbClr val="CCCCCC"/>
                </a:solidFill>
              </a:rPr>
              <a:t>Future work</a:t>
            </a:r>
            <a:endParaRPr sz="1600">
              <a:solidFill>
                <a:srgbClr val="CCCCCC"/>
              </a:solidFill>
            </a:endParaRPr>
          </a:p>
        </p:txBody>
      </p:sp>
      <p:pic>
        <p:nvPicPr>
          <p:cNvPr id="331" name="Google Shape;331;p33"/>
          <p:cNvPicPr preferRelativeResize="0"/>
          <p:nvPr/>
        </p:nvPicPr>
        <p:blipFill>
          <a:blip r:embed="rId3">
            <a:alphaModFix amt="50000"/>
          </a:blip>
          <a:stretch>
            <a:fillRect/>
          </a:stretch>
        </p:blipFill>
        <p:spPr>
          <a:xfrm>
            <a:off x="60175" y="32223"/>
            <a:ext cx="691647" cy="494033"/>
          </a:xfrm>
          <a:prstGeom prst="rect">
            <a:avLst/>
          </a:prstGeom>
          <a:noFill/>
          <a:ln>
            <a:noFill/>
          </a:ln>
        </p:spPr>
      </p:pic>
      <p:cxnSp>
        <p:nvCxnSpPr>
          <p:cNvPr id="332" name="Google Shape;332;p33"/>
          <p:cNvCxnSpPr/>
          <p:nvPr/>
        </p:nvCxnSpPr>
        <p:spPr>
          <a:xfrm>
            <a:off x="17200" y="587295"/>
            <a:ext cx="9134400" cy="0"/>
          </a:xfrm>
          <a:prstGeom prst="straightConnector1">
            <a:avLst/>
          </a:prstGeom>
          <a:noFill/>
          <a:ln w="9525" cap="flat" cmpd="sng">
            <a:solidFill>
              <a:srgbClr val="1C4587"/>
            </a:solidFill>
            <a:prstDash val="solid"/>
            <a:round/>
            <a:headEnd type="none" w="med" len="med"/>
            <a:tailEnd type="none" w="med" len="med"/>
          </a:ln>
        </p:spPr>
      </p:cxnSp>
      <p:pic>
        <p:nvPicPr>
          <p:cNvPr id="333" name="Google Shape;333;p33"/>
          <p:cNvPicPr preferRelativeResize="0"/>
          <p:nvPr/>
        </p:nvPicPr>
        <p:blipFill>
          <a:blip r:embed="rId4">
            <a:alphaModFix amt="50000"/>
          </a:blip>
          <a:stretch>
            <a:fillRect/>
          </a:stretch>
        </p:blipFill>
        <p:spPr>
          <a:xfrm flipH="1">
            <a:off x="8527045" y="26344"/>
            <a:ext cx="594360" cy="534924"/>
          </a:xfrm>
          <a:prstGeom prst="rect">
            <a:avLst/>
          </a:prstGeom>
          <a:noFill/>
          <a:ln>
            <a:noFill/>
          </a:ln>
        </p:spPr>
      </p:pic>
      <p:sp>
        <p:nvSpPr>
          <p:cNvPr id="334" name="Google Shape;334;p33"/>
          <p:cNvSpPr txBox="1"/>
          <p:nvPr/>
        </p:nvSpPr>
        <p:spPr>
          <a:xfrm>
            <a:off x="5333159" y="2653053"/>
            <a:ext cx="2286000" cy="512100"/>
          </a:xfrm>
          <a:prstGeom prst="rect">
            <a:avLst/>
          </a:prstGeom>
          <a:noFill/>
          <a:ln>
            <a:noFill/>
          </a:ln>
        </p:spPr>
        <p:txBody>
          <a:bodyPr spcFirstLastPara="1" wrap="square" lIns="91425" tIns="0" rIns="91425" bIns="0" anchor="t" anchorCtr="0">
            <a:noAutofit/>
          </a:bodyPr>
          <a:lstStyle/>
          <a:p>
            <a:pPr marL="192024" lvl="0" indent="-238759" algn="l" rtl="0">
              <a:spcBef>
                <a:spcPts val="0"/>
              </a:spcBef>
              <a:spcAft>
                <a:spcPts val="0"/>
              </a:spcAft>
              <a:buClr>
                <a:srgbClr val="CCCCCC"/>
              </a:buClr>
              <a:buSzPts val="1600"/>
              <a:buChar char="●"/>
            </a:pPr>
            <a:r>
              <a:rPr lang="en-US" sz="1600">
                <a:solidFill>
                  <a:srgbClr val="CCCCCC"/>
                </a:solidFill>
              </a:rPr>
              <a:t>Test Results</a:t>
            </a:r>
            <a:endParaRPr sz="1600">
              <a:solidFill>
                <a:srgbClr val="CCCCCC"/>
              </a:solidFill>
            </a:endParaRPr>
          </a:p>
          <a:p>
            <a:pPr marL="192024" lvl="0" indent="-238759" algn="l" rtl="0">
              <a:spcBef>
                <a:spcPts val="0"/>
              </a:spcBef>
              <a:spcAft>
                <a:spcPts val="0"/>
              </a:spcAft>
              <a:buClr>
                <a:srgbClr val="CCCCCC"/>
              </a:buClr>
              <a:buSzPts val="1600"/>
              <a:buChar char="●"/>
            </a:pPr>
            <a:r>
              <a:rPr lang="en-US" sz="1600">
                <a:solidFill>
                  <a:srgbClr val="CCCCCC"/>
                </a:solidFill>
              </a:rPr>
              <a:t>Additional Analysis</a:t>
            </a:r>
            <a:endParaRPr sz="1600">
              <a:solidFill>
                <a:srgbClr val="CCCCCC"/>
              </a:solidFill>
            </a:endParaRPr>
          </a:p>
        </p:txBody>
      </p:sp>
      <p:sp>
        <p:nvSpPr>
          <p:cNvPr id="335" name="Google Shape;335;p33"/>
          <p:cNvSpPr txBox="1"/>
          <p:nvPr/>
        </p:nvSpPr>
        <p:spPr>
          <a:xfrm>
            <a:off x="0" y="179675"/>
            <a:ext cx="9144000" cy="329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200" i="1">
                <a:solidFill>
                  <a:srgbClr val="999999"/>
                </a:solidFill>
              </a:rPr>
              <a:t>Predicting Political Lean in U.S. Political News Text | Spring 2019</a:t>
            </a:r>
            <a:endParaRPr sz="1200" i="1">
              <a:solidFill>
                <a:srgbClr val="999999"/>
              </a:solidFill>
            </a:endParaRPr>
          </a:p>
        </p:txBody>
      </p:sp>
    </p:spTree>
  </p:cSld>
  <p:clrMapOvr>
    <a:masterClrMapping/>
  </p:clrMapOvr>
</p:sld>
</file>

<file path=ppt/theme/theme1.xml><?xml version="1.0" encoding="utf-8"?>
<a:theme xmlns:a="http://schemas.openxmlformats.org/drawingml/2006/main" name="Executive">
  <a:themeElements>
    <a:clrScheme name="Executive">
      <a:dk1>
        <a:srgbClr val="000000"/>
      </a:dk1>
      <a:lt1>
        <a:srgbClr val="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9988</Words>
  <Application>Microsoft Office PowerPoint</Application>
  <PresentationFormat>On-screen Show (16:9)</PresentationFormat>
  <Paragraphs>1386</Paragraphs>
  <Slides>60</Slides>
  <Notes>60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60</vt:i4>
      </vt:variant>
    </vt:vector>
  </HeadingPairs>
  <TitlesOfParts>
    <vt:vector size="69" baseType="lpstr">
      <vt:lpstr>Courier New</vt:lpstr>
      <vt:lpstr>Arial</vt:lpstr>
      <vt:lpstr>Times New Roman</vt:lpstr>
      <vt:lpstr>Century Gothic</vt:lpstr>
      <vt:lpstr>Roboto</vt:lpstr>
      <vt:lpstr>Palatino Linotype</vt:lpstr>
      <vt:lpstr>Calibri</vt:lpstr>
      <vt:lpstr>Executive</vt:lpstr>
      <vt:lpstr>Office Theme</vt:lpstr>
      <vt:lpstr>PowerPoint Presentation</vt:lpstr>
      <vt:lpstr>The Team</vt:lpstr>
      <vt:lpstr>Acknowledgements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Major Biases, Generally Defined</vt:lpstr>
      <vt:lpstr>Media Biases Specifically Defined From Media Bias/Fact Check</vt:lpstr>
      <vt:lpstr>Media Bias to Political Leaning</vt:lpstr>
      <vt:lpstr>Political Leaning Working Definition</vt:lpstr>
      <vt:lpstr>Assumptions</vt:lpstr>
      <vt:lpstr>PowerPoint Presentation</vt:lpstr>
      <vt:lpstr>Useful References</vt:lpstr>
      <vt:lpstr>Background References</vt:lpstr>
      <vt:lpstr>Not Useful References</vt:lpstr>
      <vt:lpstr>PowerPoint Presentation</vt:lpstr>
      <vt:lpstr>PowerPoint Presentation</vt:lpstr>
      <vt:lpstr>PowerPoint Presentation</vt:lpstr>
      <vt:lpstr>PowerPoint Presentation</vt:lpstr>
      <vt:lpstr>Dataset Selection</vt:lpstr>
      <vt:lpstr>Dataset Labeling</vt:lpstr>
      <vt:lpstr>PowerPoint Presentation</vt:lpstr>
      <vt:lpstr>PowerPoint Presentation</vt:lpstr>
      <vt:lpstr>Exploratory Data Analysis (Train)</vt:lpstr>
      <vt:lpstr>Exploratory Data Analysis (Train)</vt:lpstr>
      <vt:lpstr>Exploratory Data Analysis (Train - Post Conditioning)</vt:lpstr>
      <vt:lpstr>Exploratory Data Analysis (Train)</vt:lpstr>
      <vt:lpstr>Exploratory Data Analysis (Test)</vt:lpstr>
      <vt:lpstr>Exploratory Data Analysis (Test)</vt:lpstr>
      <vt:lpstr>Exploratory Data Analysis (Test - Post Conditioning)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Joseph Huang</cp:lastModifiedBy>
  <cp:revision>6</cp:revision>
  <dcterms:modified xsi:type="dcterms:W3CDTF">2019-05-08T16:49:50Z</dcterms:modified>
</cp:coreProperties>
</file>